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822" r:id="rId2"/>
  </p:sldMasterIdLst>
  <p:notesMasterIdLst>
    <p:notesMasterId r:id="rId18"/>
  </p:notesMasterIdLst>
  <p:handoutMasterIdLst>
    <p:handoutMasterId r:id="rId19"/>
  </p:handoutMasterIdLst>
  <p:sldIdLst>
    <p:sldId id="284" r:id="rId3"/>
    <p:sldId id="277" r:id="rId4"/>
    <p:sldId id="258" r:id="rId5"/>
    <p:sldId id="261" r:id="rId6"/>
    <p:sldId id="280" r:id="rId7"/>
    <p:sldId id="257" r:id="rId8"/>
    <p:sldId id="265" r:id="rId9"/>
    <p:sldId id="266" r:id="rId10"/>
    <p:sldId id="272" r:id="rId11"/>
    <p:sldId id="286" r:id="rId12"/>
    <p:sldId id="270" r:id="rId13"/>
    <p:sldId id="273" r:id="rId14"/>
    <p:sldId id="276" r:id="rId15"/>
    <p:sldId id="282"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67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C21"/>
    <a:srgbClr val="213154"/>
    <a:srgbClr val="BC9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8" y="72"/>
      </p:cViewPr>
      <p:guideLst>
        <p:guide orient="horz" pos="436"/>
        <p:guide pos="67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ata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ata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ata1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3.png"/><Relationship Id="rId7" Type="http://schemas.openxmlformats.org/officeDocument/2006/relationships/image" Target="../media/image113.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3.png"/><Relationship Id="rId7" Type="http://schemas.openxmlformats.org/officeDocument/2006/relationships/image" Target="../media/image113.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DD44C-E498-4AE7-BFD1-3BAF23BCDC3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223FE9E7-BC37-4AFA-B838-A781C30A7551}">
      <dgm:prSet phldrT="[Text]" custT="1"/>
      <dgm:spPr/>
      <dgm:t>
        <a:bodyPr/>
        <a:lstStyle/>
        <a:p>
          <a:r>
            <a:rPr lang="en-IN" sz="1200"/>
            <a:t>CFO</a:t>
          </a:r>
        </a:p>
      </dgm:t>
    </dgm:pt>
    <dgm:pt modelId="{780F22C5-28B4-4066-9E95-77B2FB07252E}" type="parTrans" cxnId="{10971525-83FE-4DE5-B1E4-3D20A430FBCA}">
      <dgm:prSet/>
      <dgm:spPr/>
      <dgm:t>
        <a:bodyPr/>
        <a:lstStyle/>
        <a:p>
          <a:endParaRPr lang="en-IN"/>
        </a:p>
      </dgm:t>
    </dgm:pt>
    <dgm:pt modelId="{50BE792F-5F2C-42B7-9509-3A21D7CB0658}" type="sibTrans" cxnId="{10971525-83FE-4DE5-B1E4-3D20A430FBCA}">
      <dgm:prSet/>
      <dgm:spPr/>
      <dgm:t>
        <a:bodyPr/>
        <a:lstStyle/>
        <a:p>
          <a:endParaRPr lang="en-IN"/>
        </a:p>
      </dgm:t>
    </dgm:pt>
    <dgm:pt modelId="{58B9AA45-355F-4A8E-8428-5CE22F05BB12}">
      <dgm:prSet phldrT="[Text]" custT="1"/>
      <dgm:spPr/>
      <dgm:t>
        <a:bodyPr/>
        <a:lstStyle/>
        <a:p>
          <a:r>
            <a:rPr lang="en-IN" sz="1100"/>
            <a:t>Accounting</a:t>
          </a:r>
        </a:p>
      </dgm:t>
    </dgm:pt>
    <dgm:pt modelId="{1A5F6ACB-E325-4DFB-9B7C-03F08BD6BE90}" type="parTrans" cxnId="{38CB31B3-5676-426D-9253-BEE6301DF8F3}">
      <dgm:prSet/>
      <dgm:spPr/>
      <dgm:t>
        <a:bodyPr/>
        <a:lstStyle/>
        <a:p>
          <a:endParaRPr lang="en-IN"/>
        </a:p>
      </dgm:t>
    </dgm:pt>
    <dgm:pt modelId="{7B5C5155-EC23-4CFB-A4FB-51062B1B521C}" type="sibTrans" cxnId="{38CB31B3-5676-426D-9253-BEE6301DF8F3}">
      <dgm:prSet/>
      <dgm:spPr/>
      <dgm:t>
        <a:bodyPr/>
        <a:lstStyle/>
        <a:p>
          <a:endParaRPr lang="en-IN"/>
        </a:p>
      </dgm:t>
    </dgm:pt>
    <dgm:pt modelId="{F5F4392F-EF3C-41F3-893F-A59C3DFF4AAF}">
      <dgm:prSet phldrT="[Text]" custT="1"/>
      <dgm:spPr/>
      <dgm:t>
        <a:bodyPr/>
        <a:lstStyle/>
        <a:p>
          <a:r>
            <a:rPr lang="en-IN" sz="1200"/>
            <a:t>AR</a:t>
          </a:r>
        </a:p>
      </dgm:t>
    </dgm:pt>
    <dgm:pt modelId="{D25D15A1-587F-4ACD-BF1F-A8993981BEF4}" type="parTrans" cxnId="{475A0399-F42E-476E-9C77-483D1FF36EB6}">
      <dgm:prSet/>
      <dgm:spPr/>
      <dgm:t>
        <a:bodyPr/>
        <a:lstStyle/>
        <a:p>
          <a:endParaRPr lang="en-IN"/>
        </a:p>
      </dgm:t>
    </dgm:pt>
    <dgm:pt modelId="{8180B6A7-CD01-4CD3-BE4E-FBC009646D85}" type="sibTrans" cxnId="{475A0399-F42E-476E-9C77-483D1FF36EB6}">
      <dgm:prSet/>
      <dgm:spPr/>
      <dgm:t>
        <a:bodyPr/>
        <a:lstStyle/>
        <a:p>
          <a:endParaRPr lang="en-IN"/>
        </a:p>
      </dgm:t>
    </dgm:pt>
    <dgm:pt modelId="{AA745D47-B831-419C-BD41-7878ABF6FB7F}">
      <dgm:prSet phldrT="[Text]" custT="1"/>
      <dgm:spPr/>
      <dgm:t>
        <a:bodyPr/>
        <a:lstStyle/>
        <a:p>
          <a:r>
            <a:rPr lang="en-IN" sz="1200"/>
            <a:t>AP</a:t>
          </a:r>
        </a:p>
      </dgm:t>
    </dgm:pt>
    <dgm:pt modelId="{A085E09F-6887-43A9-ACDB-8E9630572E04}" type="parTrans" cxnId="{C50772C3-08FF-41C3-9797-C49F57FDAB3E}">
      <dgm:prSet/>
      <dgm:spPr/>
      <dgm:t>
        <a:bodyPr/>
        <a:lstStyle/>
        <a:p>
          <a:endParaRPr lang="en-IN"/>
        </a:p>
      </dgm:t>
    </dgm:pt>
    <dgm:pt modelId="{D0310A18-B205-41DD-AE61-1748E5880C90}" type="sibTrans" cxnId="{C50772C3-08FF-41C3-9797-C49F57FDAB3E}">
      <dgm:prSet/>
      <dgm:spPr/>
      <dgm:t>
        <a:bodyPr/>
        <a:lstStyle/>
        <a:p>
          <a:endParaRPr lang="en-IN"/>
        </a:p>
      </dgm:t>
    </dgm:pt>
    <dgm:pt modelId="{B41FCE8C-94B3-4CFE-B747-51EB6A5492E9}">
      <dgm:prSet phldrT="[Text]" custT="1"/>
      <dgm:spPr/>
      <dgm:t>
        <a:bodyPr/>
        <a:lstStyle/>
        <a:p>
          <a:r>
            <a:rPr lang="en-IN" sz="1200"/>
            <a:t>FP&amp;A</a:t>
          </a:r>
        </a:p>
      </dgm:t>
    </dgm:pt>
    <dgm:pt modelId="{266D09FD-935D-490C-BFB9-182E995EA878}" type="parTrans" cxnId="{1DD03D9E-3EFD-47DB-B733-EF743A5AA39B}">
      <dgm:prSet/>
      <dgm:spPr/>
      <dgm:t>
        <a:bodyPr/>
        <a:lstStyle/>
        <a:p>
          <a:endParaRPr lang="en-IN"/>
        </a:p>
      </dgm:t>
    </dgm:pt>
    <dgm:pt modelId="{117A30B6-6BE2-4A11-AF6B-C772692DAB79}" type="sibTrans" cxnId="{1DD03D9E-3EFD-47DB-B733-EF743A5AA39B}">
      <dgm:prSet/>
      <dgm:spPr/>
      <dgm:t>
        <a:bodyPr/>
        <a:lstStyle/>
        <a:p>
          <a:endParaRPr lang="en-IN"/>
        </a:p>
      </dgm:t>
    </dgm:pt>
    <dgm:pt modelId="{E05F2D48-6DD4-4DE9-99FD-A6ED5E7A8B11}" type="pres">
      <dgm:prSet presAssocID="{E9DDD44C-E498-4AE7-BFD1-3BAF23BCDC3A}" presName="hierChild1" presStyleCnt="0">
        <dgm:presLayoutVars>
          <dgm:chPref val="1"/>
          <dgm:dir/>
          <dgm:animOne val="branch"/>
          <dgm:animLvl val="lvl"/>
          <dgm:resizeHandles/>
        </dgm:presLayoutVars>
      </dgm:prSet>
      <dgm:spPr/>
    </dgm:pt>
    <dgm:pt modelId="{AEA1C84E-4B21-4EDA-A137-DB65D47F430A}" type="pres">
      <dgm:prSet presAssocID="{223FE9E7-BC37-4AFA-B838-A781C30A7551}" presName="hierRoot1" presStyleCnt="0"/>
      <dgm:spPr/>
    </dgm:pt>
    <dgm:pt modelId="{756AA345-6442-46A6-9031-5E646092AB2A}" type="pres">
      <dgm:prSet presAssocID="{223FE9E7-BC37-4AFA-B838-A781C30A7551}" presName="composite" presStyleCnt="0"/>
      <dgm:spPr/>
    </dgm:pt>
    <dgm:pt modelId="{D6A4C3CE-73A2-4F92-A94F-C10C723C2536}" type="pres">
      <dgm:prSet presAssocID="{223FE9E7-BC37-4AFA-B838-A781C30A7551}" presName="background" presStyleLbl="node0" presStyleIdx="0" presStyleCnt="1"/>
      <dgm:spPr/>
    </dgm:pt>
    <dgm:pt modelId="{359F9EE5-413A-4C9D-945B-8F36C48FE30E}" type="pres">
      <dgm:prSet presAssocID="{223FE9E7-BC37-4AFA-B838-A781C30A7551}" presName="text" presStyleLbl="fgAcc0" presStyleIdx="0" presStyleCnt="1">
        <dgm:presLayoutVars>
          <dgm:chPref val="3"/>
        </dgm:presLayoutVars>
      </dgm:prSet>
      <dgm:spPr/>
    </dgm:pt>
    <dgm:pt modelId="{42D7A297-B393-45C4-B353-A614B3400D7A}" type="pres">
      <dgm:prSet presAssocID="{223FE9E7-BC37-4AFA-B838-A781C30A7551}" presName="hierChild2" presStyleCnt="0"/>
      <dgm:spPr/>
    </dgm:pt>
    <dgm:pt modelId="{730AC82D-F801-4B95-9B19-70514B4D19D4}" type="pres">
      <dgm:prSet presAssocID="{1A5F6ACB-E325-4DFB-9B7C-03F08BD6BE90}" presName="Name10" presStyleLbl="parChTrans1D2" presStyleIdx="0" presStyleCnt="2"/>
      <dgm:spPr/>
    </dgm:pt>
    <dgm:pt modelId="{C6B8755A-3028-494D-B0AC-C4346FBA9869}" type="pres">
      <dgm:prSet presAssocID="{58B9AA45-355F-4A8E-8428-5CE22F05BB12}" presName="hierRoot2" presStyleCnt="0"/>
      <dgm:spPr/>
    </dgm:pt>
    <dgm:pt modelId="{0C5F572F-5B68-458A-B833-F7E86F196B3C}" type="pres">
      <dgm:prSet presAssocID="{58B9AA45-355F-4A8E-8428-5CE22F05BB12}" presName="composite2" presStyleCnt="0"/>
      <dgm:spPr/>
    </dgm:pt>
    <dgm:pt modelId="{120A5E39-44E7-40E8-9EDA-902CCC3E2C85}" type="pres">
      <dgm:prSet presAssocID="{58B9AA45-355F-4A8E-8428-5CE22F05BB12}" presName="background2" presStyleLbl="node2" presStyleIdx="0" presStyleCnt="2"/>
      <dgm:spPr/>
    </dgm:pt>
    <dgm:pt modelId="{52EB7066-7A5D-4E54-ADB3-602C7C85BF11}" type="pres">
      <dgm:prSet presAssocID="{58B9AA45-355F-4A8E-8428-5CE22F05BB12}" presName="text2" presStyleLbl="fgAcc2" presStyleIdx="0" presStyleCnt="2">
        <dgm:presLayoutVars>
          <dgm:chPref val="3"/>
        </dgm:presLayoutVars>
      </dgm:prSet>
      <dgm:spPr/>
    </dgm:pt>
    <dgm:pt modelId="{DABB3807-489F-4227-AAE4-135879D2664E}" type="pres">
      <dgm:prSet presAssocID="{58B9AA45-355F-4A8E-8428-5CE22F05BB12}" presName="hierChild3" presStyleCnt="0"/>
      <dgm:spPr/>
    </dgm:pt>
    <dgm:pt modelId="{67753BD0-CB19-441F-A49C-8B4259649320}" type="pres">
      <dgm:prSet presAssocID="{D25D15A1-587F-4ACD-BF1F-A8993981BEF4}" presName="Name17" presStyleLbl="parChTrans1D3" presStyleIdx="0" presStyleCnt="2"/>
      <dgm:spPr/>
    </dgm:pt>
    <dgm:pt modelId="{41F9FF23-53EE-4503-85B9-39B21787E747}" type="pres">
      <dgm:prSet presAssocID="{F5F4392F-EF3C-41F3-893F-A59C3DFF4AAF}" presName="hierRoot3" presStyleCnt="0"/>
      <dgm:spPr/>
    </dgm:pt>
    <dgm:pt modelId="{FADD6176-3B07-41A9-919C-45DFF147535A}" type="pres">
      <dgm:prSet presAssocID="{F5F4392F-EF3C-41F3-893F-A59C3DFF4AAF}" presName="composite3" presStyleCnt="0"/>
      <dgm:spPr/>
    </dgm:pt>
    <dgm:pt modelId="{F2425B2F-5314-4F1F-93DE-55195103A0F7}" type="pres">
      <dgm:prSet presAssocID="{F5F4392F-EF3C-41F3-893F-A59C3DFF4AAF}" presName="background3" presStyleLbl="node3" presStyleIdx="0" presStyleCnt="2"/>
      <dgm:spPr/>
    </dgm:pt>
    <dgm:pt modelId="{5D6CD8C2-98F2-4D5A-8D4F-122828B6B8ED}" type="pres">
      <dgm:prSet presAssocID="{F5F4392F-EF3C-41F3-893F-A59C3DFF4AAF}" presName="text3" presStyleLbl="fgAcc3" presStyleIdx="0" presStyleCnt="2">
        <dgm:presLayoutVars>
          <dgm:chPref val="3"/>
        </dgm:presLayoutVars>
      </dgm:prSet>
      <dgm:spPr/>
    </dgm:pt>
    <dgm:pt modelId="{CE64F109-B3F6-42E8-8FD0-3FAC393F28CE}" type="pres">
      <dgm:prSet presAssocID="{F5F4392F-EF3C-41F3-893F-A59C3DFF4AAF}" presName="hierChild4" presStyleCnt="0"/>
      <dgm:spPr/>
    </dgm:pt>
    <dgm:pt modelId="{536DBED3-C8C8-44D9-813A-0B56F7A1EBCB}" type="pres">
      <dgm:prSet presAssocID="{A085E09F-6887-43A9-ACDB-8E9630572E04}" presName="Name17" presStyleLbl="parChTrans1D3" presStyleIdx="1" presStyleCnt="2"/>
      <dgm:spPr/>
    </dgm:pt>
    <dgm:pt modelId="{EC00E82D-B536-4235-AF55-85DA01AF58E8}" type="pres">
      <dgm:prSet presAssocID="{AA745D47-B831-419C-BD41-7878ABF6FB7F}" presName="hierRoot3" presStyleCnt="0"/>
      <dgm:spPr/>
    </dgm:pt>
    <dgm:pt modelId="{FBB211B3-639F-42AE-86D3-623070AFF0DF}" type="pres">
      <dgm:prSet presAssocID="{AA745D47-B831-419C-BD41-7878ABF6FB7F}" presName="composite3" presStyleCnt="0"/>
      <dgm:spPr/>
    </dgm:pt>
    <dgm:pt modelId="{6D10AEDF-2065-4097-A313-06C6D8EC767C}" type="pres">
      <dgm:prSet presAssocID="{AA745D47-B831-419C-BD41-7878ABF6FB7F}" presName="background3" presStyleLbl="node3" presStyleIdx="1" presStyleCnt="2"/>
      <dgm:spPr/>
    </dgm:pt>
    <dgm:pt modelId="{4440C192-95F4-4ED7-8305-3A80135C2B9A}" type="pres">
      <dgm:prSet presAssocID="{AA745D47-B831-419C-BD41-7878ABF6FB7F}" presName="text3" presStyleLbl="fgAcc3" presStyleIdx="1" presStyleCnt="2">
        <dgm:presLayoutVars>
          <dgm:chPref val="3"/>
        </dgm:presLayoutVars>
      </dgm:prSet>
      <dgm:spPr/>
    </dgm:pt>
    <dgm:pt modelId="{6EDD228B-CAB1-474B-BEEA-C9774E39609B}" type="pres">
      <dgm:prSet presAssocID="{AA745D47-B831-419C-BD41-7878ABF6FB7F}" presName="hierChild4" presStyleCnt="0"/>
      <dgm:spPr/>
    </dgm:pt>
    <dgm:pt modelId="{4AD3BB3B-2E46-4359-9FB0-420C3B4A4500}" type="pres">
      <dgm:prSet presAssocID="{266D09FD-935D-490C-BFB9-182E995EA878}" presName="Name10" presStyleLbl="parChTrans1D2" presStyleIdx="1" presStyleCnt="2"/>
      <dgm:spPr/>
    </dgm:pt>
    <dgm:pt modelId="{34B5BD38-BB19-4C28-BAE2-1081A3CBDBA0}" type="pres">
      <dgm:prSet presAssocID="{B41FCE8C-94B3-4CFE-B747-51EB6A5492E9}" presName="hierRoot2" presStyleCnt="0"/>
      <dgm:spPr/>
    </dgm:pt>
    <dgm:pt modelId="{495C8EE6-9593-445D-874E-31314CBB9623}" type="pres">
      <dgm:prSet presAssocID="{B41FCE8C-94B3-4CFE-B747-51EB6A5492E9}" presName="composite2" presStyleCnt="0"/>
      <dgm:spPr/>
    </dgm:pt>
    <dgm:pt modelId="{32E9A6E8-19AD-47CD-A0E5-A7B797D8513C}" type="pres">
      <dgm:prSet presAssocID="{B41FCE8C-94B3-4CFE-B747-51EB6A5492E9}" presName="background2" presStyleLbl="node2" presStyleIdx="1" presStyleCnt="2"/>
      <dgm:spPr/>
    </dgm:pt>
    <dgm:pt modelId="{26C8371E-B84D-43FB-9BC2-4BDEB883B712}" type="pres">
      <dgm:prSet presAssocID="{B41FCE8C-94B3-4CFE-B747-51EB6A5492E9}" presName="text2" presStyleLbl="fgAcc2" presStyleIdx="1" presStyleCnt="2">
        <dgm:presLayoutVars>
          <dgm:chPref val="3"/>
        </dgm:presLayoutVars>
      </dgm:prSet>
      <dgm:spPr/>
    </dgm:pt>
    <dgm:pt modelId="{D624A3DA-A84D-4467-AF62-75B7B461F9F5}" type="pres">
      <dgm:prSet presAssocID="{B41FCE8C-94B3-4CFE-B747-51EB6A5492E9}" presName="hierChild3" presStyleCnt="0"/>
      <dgm:spPr/>
    </dgm:pt>
  </dgm:ptLst>
  <dgm:cxnLst>
    <dgm:cxn modelId="{75FD3308-2535-4A14-862C-F3E556C11594}" type="presOf" srcId="{F5F4392F-EF3C-41F3-893F-A59C3DFF4AAF}" destId="{5D6CD8C2-98F2-4D5A-8D4F-122828B6B8ED}" srcOrd="0" destOrd="0" presId="urn:microsoft.com/office/officeart/2005/8/layout/hierarchy1"/>
    <dgm:cxn modelId="{10971525-83FE-4DE5-B1E4-3D20A430FBCA}" srcId="{E9DDD44C-E498-4AE7-BFD1-3BAF23BCDC3A}" destId="{223FE9E7-BC37-4AFA-B838-A781C30A7551}" srcOrd="0" destOrd="0" parTransId="{780F22C5-28B4-4066-9E95-77B2FB07252E}" sibTransId="{50BE792F-5F2C-42B7-9509-3A21D7CB0658}"/>
    <dgm:cxn modelId="{0BF2CB38-7849-43C0-A28F-84CBBEC7AFE1}" type="presOf" srcId="{D25D15A1-587F-4ACD-BF1F-A8993981BEF4}" destId="{67753BD0-CB19-441F-A49C-8B4259649320}" srcOrd="0" destOrd="0" presId="urn:microsoft.com/office/officeart/2005/8/layout/hierarchy1"/>
    <dgm:cxn modelId="{EA3D4743-B85C-4B9B-AF99-44CC8D3B97EA}" type="presOf" srcId="{223FE9E7-BC37-4AFA-B838-A781C30A7551}" destId="{359F9EE5-413A-4C9D-945B-8F36C48FE30E}" srcOrd="0" destOrd="0" presId="urn:microsoft.com/office/officeart/2005/8/layout/hierarchy1"/>
    <dgm:cxn modelId="{62945E65-5FC9-4311-A8B3-A49B5F2F37AE}" type="presOf" srcId="{58B9AA45-355F-4A8E-8428-5CE22F05BB12}" destId="{52EB7066-7A5D-4E54-ADB3-602C7C85BF11}" srcOrd="0" destOrd="0" presId="urn:microsoft.com/office/officeart/2005/8/layout/hierarchy1"/>
    <dgm:cxn modelId="{C2F41E56-D044-438C-8281-1CBE6489B6C7}" type="presOf" srcId="{B41FCE8C-94B3-4CFE-B747-51EB6A5492E9}" destId="{26C8371E-B84D-43FB-9BC2-4BDEB883B712}" srcOrd="0" destOrd="0" presId="urn:microsoft.com/office/officeart/2005/8/layout/hierarchy1"/>
    <dgm:cxn modelId="{6655105A-0322-4AEA-9965-3D2E0D7B8C68}" type="presOf" srcId="{266D09FD-935D-490C-BFB9-182E995EA878}" destId="{4AD3BB3B-2E46-4359-9FB0-420C3B4A4500}" srcOrd="0" destOrd="0" presId="urn:microsoft.com/office/officeart/2005/8/layout/hierarchy1"/>
    <dgm:cxn modelId="{E54EAC8B-75F9-4D33-82A9-ED8F3FB8EEDB}" type="presOf" srcId="{1A5F6ACB-E325-4DFB-9B7C-03F08BD6BE90}" destId="{730AC82D-F801-4B95-9B19-70514B4D19D4}" srcOrd="0" destOrd="0" presId="urn:microsoft.com/office/officeart/2005/8/layout/hierarchy1"/>
    <dgm:cxn modelId="{475A0399-F42E-476E-9C77-483D1FF36EB6}" srcId="{58B9AA45-355F-4A8E-8428-5CE22F05BB12}" destId="{F5F4392F-EF3C-41F3-893F-A59C3DFF4AAF}" srcOrd="0" destOrd="0" parTransId="{D25D15A1-587F-4ACD-BF1F-A8993981BEF4}" sibTransId="{8180B6A7-CD01-4CD3-BE4E-FBC009646D85}"/>
    <dgm:cxn modelId="{1DD03D9E-3EFD-47DB-B733-EF743A5AA39B}" srcId="{223FE9E7-BC37-4AFA-B838-A781C30A7551}" destId="{B41FCE8C-94B3-4CFE-B747-51EB6A5492E9}" srcOrd="1" destOrd="0" parTransId="{266D09FD-935D-490C-BFB9-182E995EA878}" sibTransId="{117A30B6-6BE2-4A11-AF6B-C772692DAB79}"/>
    <dgm:cxn modelId="{38CB31B3-5676-426D-9253-BEE6301DF8F3}" srcId="{223FE9E7-BC37-4AFA-B838-A781C30A7551}" destId="{58B9AA45-355F-4A8E-8428-5CE22F05BB12}" srcOrd="0" destOrd="0" parTransId="{1A5F6ACB-E325-4DFB-9B7C-03F08BD6BE90}" sibTransId="{7B5C5155-EC23-4CFB-A4FB-51062B1B521C}"/>
    <dgm:cxn modelId="{C50772C3-08FF-41C3-9797-C49F57FDAB3E}" srcId="{58B9AA45-355F-4A8E-8428-5CE22F05BB12}" destId="{AA745D47-B831-419C-BD41-7878ABF6FB7F}" srcOrd="1" destOrd="0" parTransId="{A085E09F-6887-43A9-ACDB-8E9630572E04}" sibTransId="{D0310A18-B205-41DD-AE61-1748E5880C90}"/>
    <dgm:cxn modelId="{73B85DC8-E62B-452F-8CE1-FA6D8892340B}" type="presOf" srcId="{AA745D47-B831-419C-BD41-7878ABF6FB7F}" destId="{4440C192-95F4-4ED7-8305-3A80135C2B9A}" srcOrd="0" destOrd="0" presId="urn:microsoft.com/office/officeart/2005/8/layout/hierarchy1"/>
    <dgm:cxn modelId="{09AB57C9-4215-4327-9AD4-0A6D4130823B}" type="presOf" srcId="{E9DDD44C-E498-4AE7-BFD1-3BAF23BCDC3A}" destId="{E05F2D48-6DD4-4DE9-99FD-A6ED5E7A8B11}" srcOrd="0" destOrd="0" presId="urn:microsoft.com/office/officeart/2005/8/layout/hierarchy1"/>
    <dgm:cxn modelId="{B4170BCC-35AE-4511-816F-84D4AA6B2F3A}" type="presOf" srcId="{A085E09F-6887-43A9-ACDB-8E9630572E04}" destId="{536DBED3-C8C8-44D9-813A-0B56F7A1EBCB}" srcOrd="0" destOrd="0" presId="urn:microsoft.com/office/officeart/2005/8/layout/hierarchy1"/>
    <dgm:cxn modelId="{12CFB511-210A-4276-82BA-E7EBB5A8C5ED}" type="presParOf" srcId="{E05F2D48-6DD4-4DE9-99FD-A6ED5E7A8B11}" destId="{AEA1C84E-4B21-4EDA-A137-DB65D47F430A}" srcOrd="0" destOrd="0" presId="urn:microsoft.com/office/officeart/2005/8/layout/hierarchy1"/>
    <dgm:cxn modelId="{DE58CB8B-3A71-4A8F-BD21-217A164828EC}" type="presParOf" srcId="{AEA1C84E-4B21-4EDA-A137-DB65D47F430A}" destId="{756AA345-6442-46A6-9031-5E646092AB2A}" srcOrd="0" destOrd="0" presId="urn:microsoft.com/office/officeart/2005/8/layout/hierarchy1"/>
    <dgm:cxn modelId="{997F5E01-C6A5-476E-A51B-E8E14F338C65}" type="presParOf" srcId="{756AA345-6442-46A6-9031-5E646092AB2A}" destId="{D6A4C3CE-73A2-4F92-A94F-C10C723C2536}" srcOrd="0" destOrd="0" presId="urn:microsoft.com/office/officeart/2005/8/layout/hierarchy1"/>
    <dgm:cxn modelId="{F932F88A-90B3-46F4-975B-03B463783707}" type="presParOf" srcId="{756AA345-6442-46A6-9031-5E646092AB2A}" destId="{359F9EE5-413A-4C9D-945B-8F36C48FE30E}" srcOrd="1" destOrd="0" presId="urn:microsoft.com/office/officeart/2005/8/layout/hierarchy1"/>
    <dgm:cxn modelId="{A6C6B858-AE36-4C67-9DF0-1F4B7E275ACB}" type="presParOf" srcId="{AEA1C84E-4B21-4EDA-A137-DB65D47F430A}" destId="{42D7A297-B393-45C4-B353-A614B3400D7A}" srcOrd="1" destOrd="0" presId="urn:microsoft.com/office/officeart/2005/8/layout/hierarchy1"/>
    <dgm:cxn modelId="{F5841A15-A289-431A-B95E-6C92B7E19318}" type="presParOf" srcId="{42D7A297-B393-45C4-B353-A614B3400D7A}" destId="{730AC82D-F801-4B95-9B19-70514B4D19D4}" srcOrd="0" destOrd="0" presId="urn:microsoft.com/office/officeart/2005/8/layout/hierarchy1"/>
    <dgm:cxn modelId="{39A911C0-16B1-43D2-8734-94602AA19268}" type="presParOf" srcId="{42D7A297-B393-45C4-B353-A614B3400D7A}" destId="{C6B8755A-3028-494D-B0AC-C4346FBA9869}" srcOrd="1" destOrd="0" presId="urn:microsoft.com/office/officeart/2005/8/layout/hierarchy1"/>
    <dgm:cxn modelId="{1CBE0588-AC28-4924-BB47-0C2ABDF1DEF6}" type="presParOf" srcId="{C6B8755A-3028-494D-B0AC-C4346FBA9869}" destId="{0C5F572F-5B68-458A-B833-F7E86F196B3C}" srcOrd="0" destOrd="0" presId="urn:microsoft.com/office/officeart/2005/8/layout/hierarchy1"/>
    <dgm:cxn modelId="{78DB60AB-F9AF-4EF7-99A1-1E3BB3A6D7B4}" type="presParOf" srcId="{0C5F572F-5B68-458A-B833-F7E86F196B3C}" destId="{120A5E39-44E7-40E8-9EDA-902CCC3E2C85}" srcOrd="0" destOrd="0" presId="urn:microsoft.com/office/officeart/2005/8/layout/hierarchy1"/>
    <dgm:cxn modelId="{C030D90D-D259-4FE9-AFA7-2924B5127AB5}" type="presParOf" srcId="{0C5F572F-5B68-458A-B833-F7E86F196B3C}" destId="{52EB7066-7A5D-4E54-ADB3-602C7C85BF11}" srcOrd="1" destOrd="0" presId="urn:microsoft.com/office/officeart/2005/8/layout/hierarchy1"/>
    <dgm:cxn modelId="{9400F7D5-1D24-4AF1-BFEB-39CA77467502}" type="presParOf" srcId="{C6B8755A-3028-494D-B0AC-C4346FBA9869}" destId="{DABB3807-489F-4227-AAE4-135879D2664E}" srcOrd="1" destOrd="0" presId="urn:microsoft.com/office/officeart/2005/8/layout/hierarchy1"/>
    <dgm:cxn modelId="{0815D6A9-519F-4E8E-A463-90805824C038}" type="presParOf" srcId="{DABB3807-489F-4227-AAE4-135879D2664E}" destId="{67753BD0-CB19-441F-A49C-8B4259649320}" srcOrd="0" destOrd="0" presId="urn:microsoft.com/office/officeart/2005/8/layout/hierarchy1"/>
    <dgm:cxn modelId="{E46A3BF8-C4FA-442A-85F1-6464A668278B}" type="presParOf" srcId="{DABB3807-489F-4227-AAE4-135879D2664E}" destId="{41F9FF23-53EE-4503-85B9-39B21787E747}" srcOrd="1" destOrd="0" presId="urn:microsoft.com/office/officeart/2005/8/layout/hierarchy1"/>
    <dgm:cxn modelId="{2204F3F2-B239-409A-B40B-998B4BD60D4C}" type="presParOf" srcId="{41F9FF23-53EE-4503-85B9-39B21787E747}" destId="{FADD6176-3B07-41A9-919C-45DFF147535A}" srcOrd="0" destOrd="0" presId="urn:microsoft.com/office/officeart/2005/8/layout/hierarchy1"/>
    <dgm:cxn modelId="{08312189-7EEC-471F-869B-80BE58454FBC}" type="presParOf" srcId="{FADD6176-3B07-41A9-919C-45DFF147535A}" destId="{F2425B2F-5314-4F1F-93DE-55195103A0F7}" srcOrd="0" destOrd="0" presId="urn:microsoft.com/office/officeart/2005/8/layout/hierarchy1"/>
    <dgm:cxn modelId="{777DE254-7B89-4F9A-ABB6-5AE3954652A7}" type="presParOf" srcId="{FADD6176-3B07-41A9-919C-45DFF147535A}" destId="{5D6CD8C2-98F2-4D5A-8D4F-122828B6B8ED}" srcOrd="1" destOrd="0" presId="urn:microsoft.com/office/officeart/2005/8/layout/hierarchy1"/>
    <dgm:cxn modelId="{AF6348DC-2460-412B-A4CC-3C5DD67B004F}" type="presParOf" srcId="{41F9FF23-53EE-4503-85B9-39B21787E747}" destId="{CE64F109-B3F6-42E8-8FD0-3FAC393F28CE}" srcOrd="1" destOrd="0" presId="urn:microsoft.com/office/officeart/2005/8/layout/hierarchy1"/>
    <dgm:cxn modelId="{E81182A6-2C13-4564-B446-782CE37F0A2C}" type="presParOf" srcId="{DABB3807-489F-4227-AAE4-135879D2664E}" destId="{536DBED3-C8C8-44D9-813A-0B56F7A1EBCB}" srcOrd="2" destOrd="0" presId="urn:microsoft.com/office/officeart/2005/8/layout/hierarchy1"/>
    <dgm:cxn modelId="{2C7C6D8D-34B9-44C5-B661-C76C8AAEE90D}" type="presParOf" srcId="{DABB3807-489F-4227-AAE4-135879D2664E}" destId="{EC00E82D-B536-4235-AF55-85DA01AF58E8}" srcOrd="3" destOrd="0" presId="urn:microsoft.com/office/officeart/2005/8/layout/hierarchy1"/>
    <dgm:cxn modelId="{811F24E6-6738-488B-8D85-96DA0AF89CF8}" type="presParOf" srcId="{EC00E82D-B536-4235-AF55-85DA01AF58E8}" destId="{FBB211B3-639F-42AE-86D3-623070AFF0DF}" srcOrd="0" destOrd="0" presId="urn:microsoft.com/office/officeart/2005/8/layout/hierarchy1"/>
    <dgm:cxn modelId="{B416577B-25C5-4B79-9189-53FAF516D727}" type="presParOf" srcId="{FBB211B3-639F-42AE-86D3-623070AFF0DF}" destId="{6D10AEDF-2065-4097-A313-06C6D8EC767C}" srcOrd="0" destOrd="0" presId="urn:microsoft.com/office/officeart/2005/8/layout/hierarchy1"/>
    <dgm:cxn modelId="{5938F61F-1E3E-4513-8A53-3580FE3E86A2}" type="presParOf" srcId="{FBB211B3-639F-42AE-86D3-623070AFF0DF}" destId="{4440C192-95F4-4ED7-8305-3A80135C2B9A}" srcOrd="1" destOrd="0" presId="urn:microsoft.com/office/officeart/2005/8/layout/hierarchy1"/>
    <dgm:cxn modelId="{EBFAA625-A2D2-4959-8FD1-47D62F560719}" type="presParOf" srcId="{EC00E82D-B536-4235-AF55-85DA01AF58E8}" destId="{6EDD228B-CAB1-474B-BEEA-C9774E39609B}" srcOrd="1" destOrd="0" presId="urn:microsoft.com/office/officeart/2005/8/layout/hierarchy1"/>
    <dgm:cxn modelId="{1F603CFD-0A1D-4C5C-88B9-123EBA4F6318}" type="presParOf" srcId="{42D7A297-B393-45C4-B353-A614B3400D7A}" destId="{4AD3BB3B-2E46-4359-9FB0-420C3B4A4500}" srcOrd="2" destOrd="0" presId="urn:microsoft.com/office/officeart/2005/8/layout/hierarchy1"/>
    <dgm:cxn modelId="{26030E62-0BB8-4227-B0DF-C47FEA5200D7}" type="presParOf" srcId="{42D7A297-B393-45C4-B353-A614B3400D7A}" destId="{34B5BD38-BB19-4C28-BAE2-1081A3CBDBA0}" srcOrd="3" destOrd="0" presId="urn:microsoft.com/office/officeart/2005/8/layout/hierarchy1"/>
    <dgm:cxn modelId="{BBDDF4D1-5CD5-47C1-819F-93385DA47469}" type="presParOf" srcId="{34B5BD38-BB19-4C28-BAE2-1081A3CBDBA0}" destId="{495C8EE6-9593-445D-874E-31314CBB9623}" srcOrd="0" destOrd="0" presId="urn:microsoft.com/office/officeart/2005/8/layout/hierarchy1"/>
    <dgm:cxn modelId="{435879CF-25E4-4A99-9E80-1E7CF5F5F5E3}" type="presParOf" srcId="{495C8EE6-9593-445D-874E-31314CBB9623}" destId="{32E9A6E8-19AD-47CD-A0E5-A7B797D8513C}" srcOrd="0" destOrd="0" presId="urn:microsoft.com/office/officeart/2005/8/layout/hierarchy1"/>
    <dgm:cxn modelId="{9ED3202B-8680-40DF-9268-74B5FBD6CC47}" type="presParOf" srcId="{495C8EE6-9593-445D-874E-31314CBB9623}" destId="{26C8371E-B84D-43FB-9BC2-4BDEB883B712}" srcOrd="1" destOrd="0" presId="urn:microsoft.com/office/officeart/2005/8/layout/hierarchy1"/>
    <dgm:cxn modelId="{0C932FF6-9FB4-406A-AFF9-645C12D7AB6C}" type="presParOf" srcId="{34B5BD38-BB19-4C28-BAE2-1081A3CBDBA0}" destId="{D624A3DA-A84D-4467-AF62-75B7B461F9F5}"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62C171-C95E-4A45-A758-0A98565FEBF8}" type="doc">
      <dgm:prSet loTypeId="urn:microsoft.com/office/officeart/2005/8/layout/bProcess4" loCatId="process" qsTypeId="urn:microsoft.com/office/officeart/2005/8/quickstyle/simple5" qsCatId="simple" csTypeId="urn:microsoft.com/office/officeart/2005/8/colors/accent1_2" csCatId="accent1" phldr="1"/>
      <dgm:spPr/>
      <dgm:t>
        <a:bodyPr/>
        <a:lstStyle/>
        <a:p>
          <a:endParaRPr lang="en-IN"/>
        </a:p>
      </dgm:t>
    </dgm:pt>
    <dgm:pt modelId="{D56DD974-F542-4809-A4B3-7A8C82A51A58}">
      <dgm:prSet/>
      <dgm:spPr/>
      <dgm:t>
        <a:bodyPr/>
        <a:lstStyle/>
        <a:p>
          <a:r>
            <a:rPr lang="en-US" b="0" i="0" u="none"/>
            <a:t>The study uses data from five currency pairs spanning the period ;2006-2016.</a:t>
          </a:r>
          <a:endParaRPr lang="en-IN"/>
        </a:p>
      </dgm:t>
    </dgm:pt>
    <dgm:pt modelId="{BF016BBF-C77F-4597-BA54-47236A3AEB2B}" type="parTrans" cxnId="{89AB924E-A90F-4B66-86F5-8D2AC2B01C8E}">
      <dgm:prSet/>
      <dgm:spPr/>
      <dgm:t>
        <a:bodyPr/>
        <a:lstStyle/>
        <a:p>
          <a:endParaRPr lang="en-IN"/>
        </a:p>
      </dgm:t>
    </dgm:pt>
    <dgm:pt modelId="{B820893D-14AF-4F15-A4E4-1A3F206AF9ED}" type="sibTrans" cxnId="{89AB924E-A90F-4B66-86F5-8D2AC2B01C8E}">
      <dgm:prSet/>
      <dgm:spPr/>
      <dgm:t>
        <a:bodyPr/>
        <a:lstStyle/>
        <a:p>
          <a:endParaRPr lang="en-IN"/>
        </a:p>
      </dgm:t>
    </dgm:pt>
    <dgm:pt modelId="{7DC6FC99-9EFC-4E14-A8B6-2EDA424479A7}">
      <dgm:prSet phldrT="[Text]"/>
      <dgm:spPr/>
      <dgm:t>
        <a:bodyPr/>
        <a:lstStyle/>
        <a:p>
          <a:r>
            <a:rPr lang="en-US" b="0" i="0" u="none"/>
            <a:t>The first four-year period (2006-2009) is used to optimize the trading system's parameters.</a:t>
          </a:r>
          <a:r>
            <a:rPr lang="en-US" b="0" i="0"/>
            <a:t>​</a:t>
          </a:r>
          <a:endParaRPr lang="en-IN"/>
        </a:p>
      </dgm:t>
    </dgm:pt>
    <dgm:pt modelId="{9844560F-7E67-4FC2-8899-9BF695D1DF5D}" type="parTrans" cxnId="{9E7B5161-A486-4DA1-992A-2EB7EC9E4F53}">
      <dgm:prSet/>
      <dgm:spPr/>
      <dgm:t>
        <a:bodyPr/>
        <a:lstStyle/>
        <a:p>
          <a:endParaRPr lang="en-IN"/>
        </a:p>
      </dgm:t>
    </dgm:pt>
    <dgm:pt modelId="{BD363E09-2FB2-403A-936D-1380ACB1FF4F}" type="sibTrans" cxnId="{9E7B5161-A486-4DA1-992A-2EB7EC9E4F53}">
      <dgm:prSet/>
      <dgm:spPr/>
      <dgm:t>
        <a:bodyPr/>
        <a:lstStyle/>
        <a:p>
          <a:endParaRPr lang="en-IN"/>
        </a:p>
      </dgm:t>
    </dgm:pt>
    <dgm:pt modelId="{A1AEA875-D2B9-4394-AAE1-E94AF3BCDF12}">
      <dgm:prSet phldrT="[Text]"/>
      <dgm:spPr/>
      <dgm:t>
        <a:bodyPr/>
        <a:lstStyle/>
        <a:p>
          <a:r>
            <a:rPr lang="en-US" b="0" i="0" u="none"/>
            <a:t>The optimized system is applied to the 2010-2016 period using a walk-forward testing approach.</a:t>
          </a:r>
          <a:endParaRPr lang="en-IN"/>
        </a:p>
      </dgm:t>
    </dgm:pt>
    <dgm:pt modelId="{DBC6361F-95DC-4347-8667-C77051276394}" type="parTrans" cxnId="{01E61EF8-92C2-44EE-905C-83ABE95BE1B5}">
      <dgm:prSet/>
      <dgm:spPr/>
      <dgm:t>
        <a:bodyPr/>
        <a:lstStyle/>
        <a:p>
          <a:endParaRPr lang="en-IN"/>
        </a:p>
      </dgm:t>
    </dgm:pt>
    <dgm:pt modelId="{1EF5E264-C6FF-4D94-A7A2-D6D98A257114}" type="sibTrans" cxnId="{01E61EF8-92C2-44EE-905C-83ABE95BE1B5}">
      <dgm:prSet/>
      <dgm:spPr/>
      <dgm:t>
        <a:bodyPr/>
        <a:lstStyle/>
        <a:p>
          <a:endParaRPr lang="en-IN"/>
        </a:p>
      </dgm:t>
    </dgm:pt>
    <dgm:pt modelId="{431D0027-CD30-4258-8534-BB51E5D5C5BD}">
      <dgm:prSet phldrT="[Text]"/>
      <dgm:spPr/>
      <dgm:t>
        <a:bodyPr/>
        <a:lstStyle/>
        <a:p>
          <a:r>
            <a:rPr lang="en-US" b="0" i="0" u="none"/>
            <a:t>The training window is three years, followed by a one-year testing window and a one-year evaluation set.</a:t>
          </a:r>
          <a:endParaRPr lang="en-IN"/>
        </a:p>
      </dgm:t>
    </dgm:pt>
    <dgm:pt modelId="{B544C30E-9825-4E52-B287-B07B688EAC5A}" type="parTrans" cxnId="{F99FAAE4-667E-4659-B66E-C377BBE3948B}">
      <dgm:prSet/>
      <dgm:spPr/>
      <dgm:t>
        <a:bodyPr/>
        <a:lstStyle/>
        <a:p>
          <a:endParaRPr lang="en-IN"/>
        </a:p>
      </dgm:t>
    </dgm:pt>
    <dgm:pt modelId="{49B2E2E7-79AF-41AF-BC1E-A0A3D92D15BD}" type="sibTrans" cxnId="{F99FAAE4-667E-4659-B66E-C377BBE3948B}">
      <dgm:prSet/>
      <dgm:spPr/>
      <dgm:t>
        <a:bodyPr/>
        <a:lstStyle/>
        <a:p>
          <a:endParaRPr lang="en-IN"/>
        </a:p>
      </dgm:t>
    </dgm:pt>
    <dgm:pt modelId="{05770A3B-03A2-4EE7-A4D6-B14B00977D50}">
      <dgm:prSet phldrT="[Text]"/>
      <dgm:spPr/>
      <dgm:t>
        <a:bodyPr/>
        <a:lstStyle/>
        <a:p>
          <a:r>
            <a:rPr lang="en-US" b="0" i="0"/>
            <a:t>Signals produced by the MRB channel strategy during the 2006-2008 period serve as training data for DTs.</a:t>
          </a:r>
          <a:endParaRPr lang="en-IN"/>
        </a:p>
      </dgm:t>
    </dgm:pt>
    <dgm:pt modelId="{5D8578C3-8DD9-4777-878F-D17C6E11400C}" type="parTrans" cxnId="{FA5284FC-5D42-4F4A-88FE-381A2FF308DA}">
      <dgm:prSet/>
      <dgm:spPr/>
      <dgm:t>
        <a:bodyPr/>
        <a:lstStyle/>
        <a:p>
          <a:endParaRPr lang="en-IN"/>
        </a:p>
      </dgm:t>
    </dgm:pt>
    <dgm:pt modelId="{51E414BE-EDE8-4FA0-8C0D-F7223BEBF4CE}" type="sibTrans" cxnId="{FA5284FC-5D42-4F4A-88FE-381A2FF308DA}">
      <dgm:prSet/>
      <dgm:spPr/>
      <dgm:t>
        <a:bodyPr/>
        <a:lstStyle/>
        <a:p>
          <a:endParaRPr lang="en-IN"/>
        </a:p>
      </dgm:t>
    </dgm:pt>
    <dgm:pt modelId="{982D347B-0848-4D83-ADA7-BA36C7F02A32}">
      <dgm:prSet phldrT="[Text]"/>
      <dgm:spPr/>
      <dgm:t>
        <a:bodyPr/>
        <a:lstStyle/>
        <a:p>
          <a:r>
            <a:rPr lang="en-US" b="0" i="0"/>
            <a:t>Signals from 2009 are used for testing, and the signals produced in 2010 are used for evaluation.</a:t>
          </a:r>
          <a:endParaRPr lang="en-IN"/>
        </a:p>
      </dgm:t>
    </dgm:pt>
    <dgm:pt modelId="{2B26528A-C857-4F2F-B8BF-06D4D1D7DBE5}" type="parTrans" cxnId="{88BC9682-EEBA-4ADB-A93C-7766633E5CBF}">
      <dgm:prSet/>
      <dgm:spPr/>
      <dgm:t>
        <a:bodyPr/>
        <a:lstStyle/>
        <a:p>
          <a:endParaRPr lang="en-IN"/>
        </a:p>
      </dgm:t>
    </dgm:pt>
    <dgm:pt modelId="{331FE2E2-E42D-4B15-8061-2E24F61722CB}" type="sibTrans" cxnId="{88BC9682-EEBA-4ADB-A93C-7766633E5CBF}">
      <dgm:prSet/>
      <dgm:spPr/>
      <dgm:t>
        <a:bodyPr/>
        <a:lstStyle/>
        <a:p>
          <a:endParaRPr lang="en-IN"/>
        </a:p>
      </dgm:t>
    </dgm:pt>
    <dgm:pt modelId="{313194BD-4CE9-4716-AB82-9375E074D477}">
      <dgm:prSet phldrT="[Text]"/>
      <dgm:spPr/>
      <dgm:t>
        <a:bodyPr/>
        <a:lstStyle/>
        <a:p>
          <a:r>
            <a:rPr lang="en-US" b="0" i="0"/>
            <a:t>System predicts the profitability of signals in 2010 and then moves forward by one year, repeating the process for subsequent years.</a:t>
          </a:r>
          <a:endParaRPr lang="en-IN"/>
        </a:p>
      </dgm:t>
    </dgm:pt>
    <dgm:pt modelId="{EECEA5CE-4759-4598-A195-68BEA313811D}" type="parTrans" cxnId="{9CBFCD84-1443-4944-A2BB-188B7F311E1B}">
      <dgm:prSet/>
      <dgm:spPr/>
      <dgm:t>
        <a:bodyPr/>
        <a:lstStyle/>
        <a:p>
          <a:endParaRPr lang="en-IN"/>
        </a:p>
      </dgm:t>
    </dgm:pt>
    <dgm:pt modelId="{4D94969B-CFBE-4A9E-9671-71E3B56B5CFB}" type="sibTrans" cxnId="{9CBFCD84-1443-4944-A2BB-188B7F311E1B}">
      <dgm:prSet/>
      <dgm:spPr/>
      <dgm:t>
        <a:bodyPr/>
        <a:lstStyle/>
        <a:p>
          <a:endParaRPr lang="en-IN"/>
        </a:p>
      </dgm:t>
    </dgm:pt>
    <dgm:pt modelId="{D8C87074-6A7E-4EDB-B919-0946569AA469}" type="pres">
      <dgm:prSet presAssocID="{FB62C171-C95E-4A45-A758-0A98565FEBF8}" presName="Name0" presStyleCnt="0">
        <dgm:presLayoutVars>
          <dgm:dir/>
          <dgm:resizeHandles/>
        </dgm:presLayoutVars>
      </dgm:prSet>
      <dgm:spPr/>
    </dgm:pt>
    <dgm:pt modelId="{A95A3E47-0AC2-4E29-8A5E-889461E5CB81}" type="pres">
      <dgm:prSet presAssocID="{D56DD974-F542-4809-A4B3-7A8C82A51A58}" presName="compNode" presStyleCnt="0"/>
      <dgm:spPr/>
    </dgm:pt>
    <dgm:pt modelId="{C60F9C27-76A8-42FD-ACFD-3663BA97E8D3}" type="pres">
      <dgm:prSet presAssocID="{D56DD974-F542-4809-A4B3-7A8C82A51A58}" presName="dummyConnPt" presStyleCnt="0"/>
      <dgm:spPr/>
    </dgm:pt>
    <dgm:pt modelId="{C7C2E4F0-4623-4BB4-A93F-2B161F3412C9}" type="pres">
      <dgm:prSet presAssocID="{D56DD974-F542-4809-A4B3-7A8C82A51A58}" presName="node" presStyleLbl="node1" presStyleIdx="0" presStyleCnt="7">
        <dgm:presLayoutVars>
          <dgm:bulletEnabled val="1"/>
        </dgm:presLayoutVars>
      </dgm:prSet>
      <dgm:spPr/>
    </dgm:pt>
    <dgm:pt modelId="{16938216-A7FB-445B-A974-A3F6633F5081}" type="pres">
      <dgm:prSet presAssocID="{B820893D-14AF-4F15-A4E4-1A3F206AF9ED}" presName="sibTrans" presStyleLbl="bgSibTrans2D1" presStyleIdx="0" presStyleCnt="6"/>
      <dgm:spPr/>
    </dgm:pt>
    <dgm:pt modelId="{16391D2C-5EF5-40A7-A80F-435CB19C2FC9}" type="pres">
      <dgm:prSet presAssocID="{7DC6FC99-9EFC-4E14-A8B6-2EDA424479A7}" presName="compNode" presStyleCnt="0"/>
      <dgm:spPr/>
    </dgm:pt>
    <dgm:pt modelId="{8A05B6E9-DC6C-43E7-A719-686715CF59EF}" type="pres">
      <dgm:prSet presAssocID="{7DC6FC99-9EFC-4E14-A8B6-2EDA424479A7}" presName="dummyConnPt" presStyleCnt="0"/>
      <dgm:spPr/>
    </dgm:pt>
    <dgm:pt modelId="{829C147E-9607-4A14-99CF-BD8768DBC5AA}" type="pres">
      <dgm:prSet presAssocID="{7DC6FC99-9EFC-4E14-A8B6-2EDA424479A7}" presName="node" presStyleLbl="node1" presStyleIdx="1" presStyleCnt="7">
        <dgm:presLayoutVars>
          <dgm:bulletEnabled val="1"/>
        </dgm:presLayoutVars>
      </dgm:prSet>
      <dgm:spPr/>
    </dgm:pt>
    <dgm:pt modelId="{1BE7E508-3D79-405F-BBAB-59B04BBC519E}" type="pres">
      <dgm:prSet presAssocID="{BD363E09-2FB2-403A-936D-1380ACB1FF4F}" presName="sibTrans" presStyleLbl="bgSibTrans2D1" presStyleIdx="1" presStyleCnt="6"/>
      <dgm:spPr/>
    </dgm:pt>
    <dgm:pt modelId="{DC2C5151-485F-4C04-BB09-DD613CC949BB}" type="pres">
      <dgm:prSet presAssocID="{A1AEA875-D2B9-4394-AAE1-E94AF3BCDF12}" presName="compNode" presStyleCnt="0"/>
      <dgm:spPr/>
    </dgm:pt>
    <dgm:pt modelId="{204413D1-261B-42C1-8B5C-200C6EBC074D}" type="pres">
      <dgm:prSet presAssocID="{A1AEA875-D2B9-4394-AAE1-E94AF3BCDF12}" presName="dummyConnPt" presStyleCnt="0"/>
      <dgm:spPr/>
    </dgm:pt>
    <dgm:pt modelId="{BD173317-360F-40A3-8267-A73782CDB046}" type="pres">
      <dgm:prSet presAssocID="{A1AEA875-D2B9-4394-AAE1-E94AF3BCDF12}" presName="node" presStyleLbl="node1" presStyleIdx="2" presStyleCnt="7">
        <dgm:presLayoutVars>
          <dgm:bulletEnabled val="1"/>
        </dgm:presLayoutVars>
      </dgm:prSet>
      <dgm:spPr/>
    </dgm:pt>
    <dgm:pt modelId="{7D321B88-8DA1-4F93-9294-6697CC728D8C}" type="pres">
      <dgm:prSet presAssocID="{1EF5E264-C6FF-4D94-A7A2-D6D98A257114}" presName="sibTrans" presStyleLbl="bgSibTrans2D1" presStyleIdx="2" presStyleCnt="6"/>
      <dgm:spPr/>
    </dgm:pt>
    <dgm:pt modelId="{15CECFD2-E82E-44A2-A479-6A02619D742C}" type="pres">
      <dgm:prSet presAssocID="{431D0027-CD30-4258-8534-BB51E5D5C5BD}" presName="compNode" presStyleCnt="0"/>
      <dgm:spPr/>
    </dgm:pt>
    <dgm:pt modelId="{FFF85BC9-EE1D-4192-846A-1D25D0097D08}" type="pres">
      <dgm:prSet presAssocID="{431D0027-CD30-4258-8534-BB51E5D5C5BD}" presName="dummyConnPt" presStyleCnt="0"/>
      <dgm:spPr/>
    </dgm:pt>
    <dgm:pt modelId="{333A9579-3F5C-4002-AD73-ED29661C1421}" type="pres">
      <dgm:prSet presAssocID="{431D0027-CD30-4258-8534-BB51E5D5C5BD}" presName="node" presStyleLbl="node1" presStyleIdx="3" presStyleCnt="7">
        <dgm:presLayoutVars>
          <dgm:bulletEnabled val="1"/>
        </dgm:presLayoutVars>
      </dgm:prSet>
      <dgm:spPr/>
    </dgm:pt>
    <dgm:pt modelId="{B0394C6D-BB84-4E98-BF5D-A350F31AFA51}" type="pres">
      <dgm:prSet presAssocID="{49B2E2E7-79AF-41AF-BC1E-A0A3D92D15BD}" presName="sibTrans" presStyleLbl="bgSibTrans2D1" presStyleIdx="3" presStyleCnt="6"/>
      <dgm:spPr/>
    </dgm:pt>
    <dgm:pt modelId="{23560E1B-A4FD-48C9-A3F2-39AB8E07A3A6}" type="pres">
      <dgm:prSet presAssocID="{05770A3B-03A2-4EE7-A4D6-B14B00977D50}" presName="compNode" presStyleCnt="0"/>
      <dgm:spPr/>
    </dgm:pt>
    <dgm:pt modelId="{5AB74508-5322-4A67-AE4A-46203F798167}" type="pres">
      <dgm:prSet presAssocID="{05770A3B-03A2-4EE7-A4D6-B14B00977D50}" presName="dummyConnPt" presStyleCnt="0"/>
      <dgm:spPr/>
    </dgm:pt>
    <dgm:pt modelId="{A9480EFC-704E-494A-A847-16C643A172F5}" type="pres">
      <dgm:prSet presAssocID="{05770A3B-03A2-4EE7-A4D6-B14B00977D50}" presName="node" presStyleLbl="node1" presStyleIdx="4" presStyleCnt="7">
        <dgm:presLayoutVars>
          <dgm:bulletEnabled val="1"/>
        </dgm:presLayoutVars>
      </dgm:prSet>
      <dgm:spPr/>
    </dgm:pt>
    <dgm:pt modelId="{00A90A8A-FA8C-4426-9A0A-FDC92E17419F}" type="pres">
      <dgm:prSet presAssocID="{51E414BE-EDE8-4FA0-8C0D-F7223BEBF4CE}" presName="sibTrans" presStyleLbl="bgSibTrans2D1" presStyleIdx="4" presStyleCnt="6"/>
      <dgm:spPr/>
    </dgm:pt>
    <dgm:pt modelId="{0D6E1FD3-E04D-4CE1-8424-860055B14D1D}" type="pres">
      <dgm:prSet presAssocID="{982D347B-0848-4D83-ADA7-BA36C7F02A32}" presName="compNode" presStyleCnt="0"/>
      <dgm:spPr/>
    </dgm:pt>
    <dgm:pt modelId="{AAC6F44F-F155-46A7-A9E3-B64048318CA7}" type="pres">
      <dgm:prSet presAssocID="{982D347B-0848-4D83-ADA7-BA36C7F02A32}" presName="dummyConnPt" presStyleCnt="0"/>
      <dgm:spPr/>
    </dgm:pt>
    <dgm:pt modelId="{10627FDA-27A0-47CA-A90A-2BF1F08730E6}" type="pres">
      <dgm:prSet presAssocID="{982D347B-0848-4D83-ADA7-BA36C7F02A32}" presName="node" presStyleLbl="node1" presStyleIdx="5" presStyleCnt="7">
        <dgm:presLayoutVars>
          <dgm:bulletEnabled val="1"/>
        </dgm:presLayoutVars>
      </dgm:prSet>
      <dgm:spPr/>
    </dgm:pt>
    <dgm:pt modelId="{8CCC864F-3283-48A1-A54D-E9E25BA36D9C}" type="pres">
      <dgm:prSet presAssocID="{331FE2E2-E42D-4B15-8061-2E24F61722CB}" presName="sibTrans" presStyleLbl="bgSibTrans2D1" presStyleIdx="5" presStyleCnt="6"/>
      <dgm:spPr/>
    </dgm:pt>
    <dgm:pt modelId="{C7624E96-7310-4503-BFEF-F58AD754E150}" type="pres">
      <dgm:prSet presAssocID="{313194BD-4CE9-4716-AB82-9375E074D477}" presName="compNode" presStyleCnt="0"/>
      <dgm:spPr/>
    </dgm:pt>
    <dgm:pt modelId="{6BADE7A4-28E5-4CF8-AE18-72571E03FFB3}" type="pres">
      <dgm:prSet presAssocID="{313194BD-4CE9-4716-AB82-9375E074D477}" presName="dummyConnPt" presStyleCnt="0"/>
      <dgm:spPr/>
    </dgm:pt>
    <dgm:pt modelId="{452D16C2-32D8-4418-B6C9-12D8F8C80247}" type="pres">
      <dgm:prSet presAssocID="{313194BD-4CE9-4716-AB82-9375E074D477}" presName="node" presStyleLbl="node1" presStyleIdx="6" presStyleCnt="7">
        <dgm:presLayoutVars>
          <dgm:bulletEnabled val="1"/>
        </dgm:presLayoutVars>
      </dgm:prSet>
      <dgm:spPr/>
    </dgm:pt>
  </dgm:ptLst>
  <dgm:cxnLst>
    <dgm:cxn modelId="{9509F418-24DA-43ED-9E36-2011DE2B137F}" type="presOf" srcId="{51E414BE-EDE8-4FA0-8C0D-F7223BEBF4CE}" destId="{00A90A8A-FA8C-4426-9A0A-FDC92E17419F}" srcOrd="0" destOrd="0" presId="urn:microsoft.com/office/officeart/2005/8/layout/bProcess4"/>
    <dgm:cxn modelId="{C6B28E23-364E-4424-AF61-27AF01E95F5A}" type="presOf" srcId="{BD363E09-2FB2-403A-936D-1380ACB1FF4F}" destId="{1BE7E508-3D79-405F-BBAB-59B04BBC519E}" srcOrd="0" destOrd="0" presId="urn:microsoft.com/office/officeart/2005/8/layout/bProcess4"/>
    <dgm:cxn modelId="{74FBF238-0FCB-4721-B1C9-13EB3C43B01F}" type="presOf" srcId="{982D347B-0848-4D83-ADA7-BA36C7F02A32}" destId="{10627FDA-27A0-47CA-A90A-2BF1F08730E6}" srcOrd="0" destOrd="0" presId="urn:microsoft.com/office/officeart/2005/8/layout/bProcess4"/>
    <dgm:cxn modelId="{F6DC0641-357D-4F01-9B77-1B78BC3ACBCC}" type="presOf" srcId="{FB62C171-C95E-4A45-A758-0A98565FEBF8}" destId="{D8C87074-6A7E-4EDB-B919-0946569AA469}" srcOrd="0" destOrd="0" presId="urn:microsoft.com/office/officeart/2005/8/layout/bProcess4"/>
    <dgm:cxn modelId="{9E7B5161-A486-4DA1-992A-2EB7EC9E4F53}" srcId="{FB62C171-C95E-4A45-A758-0A98565FEBF8}" destId="{7DC6FC99-9EFC-4E14-A8B6-2EDA424479A7}" srcOrd="1" destOrd="0" parTransId="{9844560F-7E67-4FC2-8899-9BF695D1DF5D}" sibTransId="{BD363E09-2FB2-403A-936D-1380ACB1FF4F}"/>
    <dgm:cxn modelId="{96ABED65-61AB-451D-9EB5-210AEF22BC85}" type="presOf" srcId="{B820893D-14AF-4F15-A4E4-1A3F206AF9ED}" destId="{16938216-A7FB-445B-A974-A3F6633F5081}" srcOrd="0" destOrd="0" presId="urn:microsoft.com/office/officeart/2005/8/layout/bProcess4"/>
    <dgm:cxn modelId="{89AB924E-A90F-4B66-86F5-8D2AC2B01C8E}" srcId="{FB62C171-C95E-4A45-A758-0A98565FEBF8}" destId="{D56DD974-F542-4809-A4B3-7A8C82A51A58}" srcOrd="0" destOrd="0" parTransId="{BF016BBF-C77F-4597-BA54-47236A3AEB2B}" sibTransId="{B820893D-14AF-4F15-A4E4-1A3F206AF9ED}"/>
    <dgm:cxn modelId="{4F9E9370-7DB8-4F05-8BCB-B1948A797949}" type="presOf" srcId="{7DC6FC99-9EFC-4E14-A8B6-2EDA424479A7}" destId="{829C147E-9607-4A14-99CF-BD8768DBC5AA}" srcOrd="0" destOrd="0" presId="urn:microsoft.com/office/officeart/2005/8/layout/bProcess4"/>
    <dgm:cxn modelId="{74C0F771-46B7-4EC5-8CE2-5A71843B503C}" type="presOf" srcId="{1EF5E264-C6FF-4D94-A7A2-D6D98A257114}" destId="{7D321B88-8DA1-4F93-9294-6697CC728D8C}" srcOrd="0" destOrd="0" presId="urn:microsoft.com/office/officeart/2005/8/layout/bProcess4"/>
    <dgm:cxn modelId="{7094C674-FC42-4C4B-A60F-57F570A588D6}" type="presOf" srcId="{05770A3B-03A2-4EE7-A4D6-B14B00977D50}" destId="{A9480EFC-704E-494A-A847-16C643A172F5}" srcOrd="0" destOrd="0" presId="urn:microsoft.com/office/officeart/2005/8/layout/bProcess4"/>
    <dgm:cxn modelId="{D40C5279-921D-462F-92C2-8B565D22901B}" type="presOf" srcId="{D56DD974-F542-4809-A4B3-7A8C82A51A58}" destId="{C7C2E4F0-4623-4BB4-A93F-2B161F3412C9}" srcOrd="0" destOrd="0" presId="urn:microsoft.com/office/officeart/2005/8/layout/bProcess4"/>
    <dgm:cxn modelId="{88BC9682-EEBA-4ADB-A93C-7766633E5CBF}" srcId="{FB62C171-C95E-4A45-A758-0A98565FEBF8}" destId="{982D347B-0848-4D83-ADA7-BA36C7F02A32}" srcOrd="5" destOrd="0" parTransId="{2B26528A-C857-4F2F-B8BF-06D4D1D7DBE5}" sibTransId="{331FE2E2-E42D-4B15-8061-2E24F61722CB}"/>
    <dgm:cxn modelId="{9CBFCD84-1443-4944-A2BB-188B7F311E1B}" srcId="{FB62C171-C95E-4A45-A758-0A98565FEBF8}" destId="{313194BD-4CE9-4716-AB82-9375E074D477}" srcOrd="6" destOrd="0" parTransId="{EECEA5CE-4759-4598-A195-68BEA313811D}" sibTransId="{4D94969B-CFBE-4A9E-9671-71E3B56B5CFB}"/>
    <dgm:cxn modelId="{12246A8A-4660-4830-8E12-43A383EEADD6}" type="presOf" srcId="{49B2E2E7-79AF-41AF-BC1E-A0A3D92D15BD}" destId="{B0394C6D-BB84-4E98-BF5D-A350F31AFA51}" srcOrd="0" destOrd="0" presId="urn:microsoft.com/office/officeart/2005/8/layout/bProcess4"/>
    <dgm:cxn modelId="{1ADB628D-D321-4270-8BC3-A846A608095A}" type="presOf" srcId="{431D0027-CD30-4258-8534-BB51E5D5C5BD}" destId="{333A9579-3F5C-4002-AD73-ED29661C1421}" srcOrd="0" destOrd="0" presId="urn:microsoft.com/office/officeart/2005/8/layout/bProcess4"/>
    <dgm:cxn modelId="{F886329E-2D99-4128-9FA1-7974BAA4783D}" type="presOf" srcId="{313194BD-4CE9-4716-AB82-9375E074D477}" destId="{452D16C2-32D8-4418-B6C9-12D8F8C80247}" srcOrd="0" destOrd="0" presId="urn:microsoft.com/office/officeart/2005/8/layout/bProcess4"/>
    <dgm:cxn modelId="{7A0A19B9-D248-4FDB-B086-747EACE6D3F4}" type="presOf" srcId="{A1AEA875-D2B9-4394-AAE1-E94AF3BCDF12}" destId="{BD173317-360F-40A3-8267-A73782CDB046}" srcOrd="0" destOrd="0" presId="urn:microsoft.com/office/officeart/2005/8/layout/bProcess4"/>
    <dgm:cxn modelId="{3CC7ADDB-DD82-4FD3-8982-CF5E9D40C4AC}" type="presOf" srcId="{331FE2E2-E42D-4B15-8061-2E24F61722CB}" destId="{8CCC864F-3283-48A1-A54D-E9E25BA36D9C}" srcOrd="0" destOrd="0" presId="urn:microsoft.com/office/officeart/2005/8/layout/bProcess4"/>
    <dgm:cxn modelId="{F99FAAE4-667E-4659-B66E-C377BBE3948B}" srcId="{FB62C171-C95E-4A45-A758-0A98565FEBF8}" destId="{431D0027-CD30-4258-8534-BB51E5D5C5BD}" srcOrd="3" destOrd="0" parTransId="{B544C30E-9825-4E52-B287-B07B688EAC5A}" sibTransId="{49B2E2E7-79AF-41AF-BC1E-A0A3D92D15BD}"/>
    <dgm:cxn modelId="{01E61EF8-92C2-44EE-905C-83ABE95BE1B5}" srcId="{FB62C171-C95E-4A45-A758-0A98565FEBF8}" destId="{A1AEA875-D2B9-4394-AAE1-E94AF3BCDF12}" srcOrd="2" destOrd="0" parTransId="{DBC6361F-95DC-4347-8667-C77051276394}" sibTransId="{1EF5E264-C6FF-4D94-A7A2-D6D98A257114}"/>
    <dgm:cxn modelId="{FA5284FC-5D42-4F4A-88FE-381A2FF308DA}" srcId="{FB62C171-C95E-4A45-A758-0A98565FEBF8}" destId="{05770A3B-03A2-4EE7-A4D6-B14B00977D50}" srcOrd="4" destOrd="0" parTransId="{5D8578C3-8DD9-4777-878F-D17C6E11400C}" sibTransId="{51E414BE-EDE8-4FA0-8C0D-F7223BEBF4CE}"/>
    <dgm:cxn modelId="{AAA6F5E3-CB0F-4F28-A802-3B468BA2CD89}" type="presParOf" srcId="{D8C87074-6A7E-4EDB-B919-0946569AA469}" destId="{A95A3E47-0AC2-4E29-8A5E-889461E5CB81}" srcOrd="0" destOrd="0" presId="urn:microsoft.com/office/officeart/2005/8/layout/bProcess4"/>
    <dgm:cxn modelId="{4734323C-C4B7-4465-85FF-C0CFE285487E}" type="presParOf" srcId="{A95A3E47-0AC2-4E29-8A5E-889461E5CB81}" destId="{C60F9C27-76A8-42FD-ACFD-3663BA97E8D3}" srcOrd="0" destOrd="0" presId="urn:microsoft.com/office/officeart/2005/8/layout/bProcess4"/>
    <dgm:cxn modelId="{1145BA1A-33BF-4229-9AAB-325D8FF488C2}" type="presParOf" srcId="{A95A3E47-0AC2-4E29-8A5E-889461E5CB81}" destId="{C7C2E4F0-4623-4BB4-A93F-2B161F3412C9}" srcOrd="1" destOrd="0" presId="urn:microsoft.com/office/officeart/2005/8/layout/bProcess4"/>
    <dgm:cxn modelId="{A1832257-AE59-436F-BAF5-797E250A2A4B}" type="presParOf" srcId="{D8C87074-6A7E-4EDB-B919-0946569AA469}" destId="{16938216-A7FB-445B-A974-A3F6633F5081}" srcOrd="1" destOrd="0" presId="urn:microsoft.com/office/officeart/2005/8/layout/bProcess4"/>
    <dgm:cxn modelId="{1E579BFC-9866-42E1-8762-75CD47F61C73}" type="presParOf" srcId="{D8C87074-6A7E-4EDB-B919-0946569AA469}" destId="{16391D2C-5EF5-40A7-A80F-435CB19C2FC9}" srcOrd="2" destOrd="0" presId="urn:microsoft.com/office/officeart/2005/8/layout/bProcess4"/>
    <dgm:cxn modelId="{7819201E-38E3-4A2D-B024-0ED10F242664}" type="presParOf" srcId="{16391D2C-5EF5-40A7-A80F-435CB19C2FC9}" destId="{8A05B6E9-DC6C-43E7-A719-686715CF59EF}" srcOrd="0" destOrd="0" presId="urn:microsoft.com/office/officeart/2005/8/layout/bProcess4"/>
    <dgm:cxn modelId="{DB57B93D-9504-48DC-ABA7-73C17576AABE}" type="presParOf" srcId="{16391D2C-5EF5-40A7-A80F-435CB19C2FC9}" destId="{829C147E-9607-4A14-99CF-BD8768DBC5AA}" srcOrd="1" destOrd="0" presId="urn:microsoft.com/office/officeart/2005/8/layout/bProcess4"/>
    <dgm:cxn modelId="{5B29ABC9-4FBC-48F0-9E64-656FAB6C45EF}" type="presParOf" srcId="{D8C87074-6A7E-4EDB-B919-0946569AA469}" destId="{1BE7E508-3D79-405F-BBAB-59B04BBC519E}" srcOrd="3" destOrd="0" presId="urn:microsoft.com/office/officeart/2005/8/layout/bProcess4"/>
    <dgm:cxn modelId="{BF0B55AE-1798-4B3E-8BB7-D82AD4A8FC5A}" type="presParOf" srcId="{D8C87074-6A7E-4EDB-B919-0946569AA469}" destId="{DC2C5151-485F-4C04-BB09-DD613CC949BB}" srcOrd="4" destOrd="0" presId="urn:microsoft.com/office/officeart/2005/8/layout/bProcess4"/>
    <dgm:cxn modelId="{CC90EAE7-1799-4D1B-830C-5C67C4F0AFFB}" type="presParOf" srcId="{DC2C5151-485F-4C04-BB09-DD613CC949BB}" destId="{204413D1-261B-42C1-8B5C-200C6EBC074D}" srcOrd="0" destOrd="0" presId="urn:microsoft.com/office/officeart/2005/8/layout/bProcess4"/>
    <dgm:cxn modelId="{427133A7-87C5-4896-8145-10EC1E5C726D}" type="presParOf" srcId="{DC2C5151-485F-4C04-BB09-DD613CC949BB}" destId="{BD173317-360F-40A3-8267-A73782CDB046}" srcOrd="1" destOrd="0" presId="urn:microsoft.com/office/officeart/2005/8/layout/bProcess4"/>
    <dgm:cxn modelId="{E8884F8A-EC08-4F10-86B3-A33AD6DECBEF}" type="presParOf" srcId="{D8C87074-6A7E-4EDB-B919-0946569AA469}" destId="{7D321B88-8DA1-4F93-9294-6697CC728D8C}" srcOrd="5" destOrd="0" presId="urn:microsoft.com/office/officeart/2005/8/layout/bProcess4"/>
    <dgm:cxn modelId="{AFE35098-FF7B-4CF4-8E5E-A0669652516B}" type="presParOf" srcId="{D8C87074-6A7E-4EDB-B919-0946569AA469}" destId="{15CECFD2-E82E-44A2-A479-6A02619D742C}" srcOrd="6" destOrd="0" presId="urn:microsoft.com/office/officeart/2005/8/layout/bProcess4"/>
    <dgm:cxn modelId="{C917DCD5-F929-445F-8014-461CBD32BE77}" type="presParOf" srcId="{15CECFD2-E82E-44A2-A479-6A02619D742C}" destId="{FFF85BC9-EE1D-4192-846A-1D25D0097D08}" srcOrd="0" destOrd="0" presId="urn:microsoft.com/office/officeart/2005/8/layout/bProcess4"/>
    <dgm:cxn modelId="{0F965BE7-FB16-4674-A70C-A2C09C8E8946}" type="presParOf" srcId="{15CECFD2-E82E-44A2-A479-6A02619D742C}" destId="{333A9579-3F5C-4002-AD73-ED29661C1421}" srcOrd="1" destOrd="0" presId="urn:microsoft.com/office/officeart/2005/8/layout/bProcess4"/>
    <dgm:cxn modelId="{FC3AB521-3348-4AF0-B4A0-BF90C6D6C801}" type="presParOf" srcId="{D8C87074-6A7E-4EDB-B919-0946569AA469}" destId="{B0394C6D-BB84-4E98-BF5D-A350F31AFA51}" srcOrd="7" destOrd="0" presId="urn:microsoft.com/office/officeart/2005/8/layout/bProcess4"/>
    <dgm:cxn modelId="{95119347-FD9A-4FC6-8C90-90868AC1EB59}" type="presParOf" srcId="{D8C87074-6A7E-4EDB-B919-0946569AA469}" destId="{23560E1B-A4FD-48C9-A3F2-39AB8E07A3A6}" srcOrd="8" destOrd="0" presId="urn:microsoft.com/office/officeart/2005/8/layout/bProcess4"/>
    <dgm:cxn modelId="{60EE391D-33CD-4FCA-A07B-919FF17ABBF5}" type="presParOf" srcId="{23560E1B-A4FD-48C9-A3F2-39AB8E07A3A6}" destId="{5AB74508-5322-4A67-AE4A-46203F798167}" srcOrd="0" destOrd="0" presId="urn:microsoft.com/office/officeart/2005/8/layout/bProcess4"/>
    <dgm:cxn modelId="{CEBDE05D-DDE2-4EF1-AAAC-60D82EB36DBE}" type="presParOf" srcId="{23560E1B-A4FD-48C9-A3F2-39AB8E07A3A6}" destId="{A9480EFC-704E-494A-A847-16C643A172F5}" srcOrd="1" destOrd="0" presId="urn:microsoft.com/office/officeart/2005/8/layout/bProcess4"/>
    <dgm:cxn modelId="{C50A1F2D-45A2-488C-BD90-B0B6A97DE36C}" type="presParOf" srcId="{D8C87074-6A7E-4EDB-B919-0946569AA469}" destId="{00A90A8A-FA8C-4426-9A0A-FDC92E17419F}" srcOrd="9" destOrd="0" presId="urn:microsoft.com/office/officeart/2005/8/layout/bProcess4"/>
    <dgm:cxn modelId="{54BE8638-36EE-4F34-9F38-9800FF10157D}" type="presParOf" srcId="{D8C87074-6A7E-4EDB-B919-0946569AA469}" destId="{0D6E1FD3-E04D-4CE1-8424-860055B14D1D}" srcOrd="10" destOrd="0" presId="urn:microsoft.com/office/officeart/2005/8/layout/bProcess4"/>
    <dgm:cxn modelId="{780CF19F-4C95-4BF9-801E-27AC522ED606}" type="presParOf" srcId="{0D6E1FD3-E04D-4CE1-8424-860055B14D1D}" destId="{AAC6F44F-F155-46A7-A9E3-B64048318CA7}" srcOrd="0" destOrd="0" presId="urn:microsoft.com/office/officeart/2005/8/layout/bProcess4"/>
    <dgm:cxn modelId="{1AB1AEE6-FF71-4DA9-BBB1-67C8B0692F0A}" type="presParOf" srcId="{0D6E1FD3-E04D-4CE1-8424-860055B14D1D}" destId="{10627FDA-27A0-47CA-A90A-2BF1F08730E6}" srcOrd="1" destOrd="0" presId="urn:microsoft.com/office/officeart/2005/8/layout/bProcess4"/>
    <dgm:cxn modelId="{F9307441-53E1-4D9E-A9BB-D5C9A2ADCC05}" type="presParOf" srcId="{D8C87074-6A7E-4EDB-B919-0946569AA469}" destId="{8CCC864F-3283-48A1-A54D-E9E25BA36D9C}" srcOrd="11" destOrd="0" presId="urn:microsoft.com/office/officeart/2005/8/layout/bProcess4"/>
    <dgm:cxn modelId="{7CA23928-5EC1-4312-A179-8CBDA35AD5D4}" type="presParOf" srcId="{D8C87074-6A7E-4EDB-B919-0946569AA469}" destId="{C7624E96-7310-4503-BFEF-F58AD754E150}" srcOrd="12" destOrd="0" presId="urn:microsoft.com/office/officeart/2005/8/layout/bProcess4"/>
    <dgm:cxn modelId="{36DD8F87-9DB3-4948-9985-451705DA2B5D}" type="presParOf" srcId="{C7624E96-7310-4503-BFEF-F58AD754E150}" destId="{6BADE7A4-28E5-4CF8-AE18-72571E03FFB3}" srcOrd="0" destOrd="0" presId="urn:microsoft.com/office/officeart/2005/8/layout/bProcess4"/>
    <dgm:cxn modelId="{6ECD8790-EA0A-48DB-ABE0-7BA46B2ABB7B}" type="presParOf" srcId="{C7624E96-7310-4503-BFEF-F58AD754E150}" destId="{452D16C2-32D8-4418-B6C9-12D8F8C80247}" srcOrd="1" destOrd="0" presId="urn:microsoft.com/office/officeart/2005/8/layout/b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0E973D-2937-4CD4-A54C-F4CB5BF91224}"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60CE378D-E46B-4E13-9A26-4F001F8B6DA3}">
      <dgm:prSet/>
      <dgm:spPr/>
      <dgm:t>
        <a:bodyPr/>
        <a:lstStyle/>
        <a:p>
          <a:pPr>
            <a:lnSpc>
              <a:spcPct val="100000"/>
            </a:lnSpc>
          </a:pPr>
          <a:r>
            <a:rPr lang="en-US"/>
            <a:t>The data is divided into overlapping training-testing-validation sets.</a:t>
          </a:r>
        </a:p>
      </dgm:t>
    </dgm:pt>
    <dgm:pt modelId="{72969F4A-E18A-495F-A946-93DF2D2CD144}" type="parTrans" cxnId="{11968AFE-69FA-4AFE-B0E0-4BC8B4E4D0C4}">
      <dgm:prSet/>
      <dgm:spPr/>
      <dgm:t>
        <a:bodyPr/>
        <a:lstStyle/>
        <a:p>
          <a:endParaRPr lang="en-US"/>
        </a:p>
      </dgm:t>
    </dgm:pt>
    <dgm:pt modelId="{0E52B5A6-24BE-446B-8B71-0FDE63338507}" type="sibTrans" cxnId="{11968AFE-69FA-4AFE-B0E0-4BC8B4E4D0C4}">
      <dgm:prSet/>
      <dgm:spPr/>
      <dgm:t>
        <a:bodyPr/>
        <a:lstStyle/>
        <a:p>
          <a:pPr>
            <a:lnSpc>
              <a:spcPct val="100000"/>
            </a:lnSpc>
          </a:pPr>
          <a:endParaRPr lang="en-US"/>
        </a:p>
      </dgm:t>
    </dgm:pt>
    <dgm:pt modelId="{A1120646-FB2B-4688-BF78-AA6F3AD5E0DB}">
      <dgm:prSet/>
      <dgm:spPr/>
      <dgm:t>
        <a:bodyPr/>
        <a:lstStyle/>
        <a:p>
          <a:pPr>
            <a:lnSpc>
              <a:spcPct val="100000"/>
            </a:lnSpc>
          </a:pPr>
          <a:r>
            <a:rPr lang="en-US"/>
            <a:t>This approach aims to mimic real-life trading and assess the model's robustness.</a:t>
          </a:r>
        </a:p>
      </dgm:t>
    </dgm:pt>
    <dgm:pt modelId="{66561F9B-CEDC-46ED-8322-6E24A6CEDE85}" type="parTrans" cxnId="{D31C149C-0C10-4096-BA42-BD610C896382}">
      <dgm:prSet/>
      <dgm:spPr/>
      <dgm:t>
        <a:bodyPr/>
        <a:lstStyle/>
        <a:p>
          <a:endParaRPr lang="en-US"/>
        </a:p>
      </dgm:t>
    </dgm:pt>
    <dgm:pt modelId="{ABA43768-8EF6-4A12-A1BD-8420FA7AA96F}" type="sibTrans" cxnId="{D31C149C-0C10-4096-BA42-BD610C896382}">
      <dgm:prSet/>
      <dgm:spPr/>
      <dgm:t>
        <a:bodyPr/>
        <a:lstStyle/>
        <a:p>
          <a:pPr>
            <a:lnSpc>
              <a:spcPct val="100000"/>
            </a:lnSpc>
          </a:pPr>
          <a:endParaRPr lang="en-US"/>
        </a:p>
      </dgm:t>
    </dgm:pt>
    <dgm:pt modelId="{0FB175AE-0BD2-4CCA-A3AB-2FD5910F7EB6}">
      <dgm:prSet/>
      <dgm:spPr/>
      <dgm:t>
        <a:bodyPr/>
        <a:lstStyle/>
        <a:p>
          <a:pPr>
            <a:lnSpc>
              <a:spcPct val="100000"/>
            </a:lnSpc>
          </a:pPr>
          <a:r>
            <a:rPr lang="en-US"/>
            <a:t>Frequent retraining is performed on a large out-of-sample dataset.</a:t>
          </a:r>
        </a:p>
      </dgm:t>
    </dgm:pt>
    <dgm:pt modelId="{436E58FE-B32D-4BF4-8929-55B10C43CCA7}" type="parTrans" cxnId="{2CFE3FDD-40D7-4013-9EE6-7AFC14558C05}">
      <dgm:prSet/>
      <dgm:spPr/>
      <dgm:t>
        <a:bodyPr/>
        <a:lstStyle/>
        <a:p>
          <a:endParaRPr lang="en-US"/>
        </a:p>
      </dgm:t>
    </dgm:pt>
    <dgm:pt modelId="{18A06F16-301D-48E1-BF57-8B6830A3BCF4}" type="sibTrans" cxnId="{2CFE3FDD-40D7-4013-9EE6-7AFC14558C05}">
      <dgm:prSet/>
      <dgm:spPr/>
      <dgm:t>
        <a:bodyPr/>
        <a:lstStyle/>
        <a:p>
          <a:pPr>
            <a:lnSpc>
              <a:spcPct val="100000"/>
            </a:lnSpc>
          </a:pPr>
          <a:endParaRPr lang="en-US"/>
        </a:p>
      </dgm:t>
    </dgm:pt>
    <dgm:pt modelId="{9AB14A81-3B83-4459-A02A-B33B0ECA8811}">
      <dgm:prSet/>
      <dgm:spPr/>
      <dgm:t>
        <a:bodyPr/>
        <a:lstStyle/>
        <a:p>
          <a:pPr>
            <a:lnSpc>
              <a:spcPct val="100000"/>
            </a:lnSpc>
          </a:pPr>
          <a:r>
            <a:rPr lang="en-US"/>
            <a:t>The size of the validation set determines the frequency of retraining.</a:t>
          </a:r>
        </a:p>
      </dgm:t>
    </dgm:pt>
    <dgm:pt modelId="{50C8B1AE-250E-4185-9109-E2BA7F46EC5D}" type="parTrans" cxnId="{D156A5FC-89B1-437B-A55B-7C772B7EFC72}">
      <dgm:prSet/>
      <dgm:spPr/>
      <dgm:t>
        <a:bodyPr/>
        <a:lstStyle/>
        <a:p>
          <a:endParaRPr lang="en-US"/>
        </a:p>
      </dgm:t>
    </dgm:pt>
    <dgm:pt modelId="{42273B62-8308-41C4-A6F2-8C26841C16A1}" type="sibTrans" cxnId="{D156A5FC-89B1-437B-A55B-7C772B7EFC72}">
      <dgm:prSet/>
      <dgm:spPr/>
      <dgm:t>
        <a:bodyPr/>
        <a:lstStyle/>
        <a:p>
          <a:pPr>
            <a:lnSpc>
              <a:spcPct val="100000"/>
            </a:lnSpc>
          </a:pPr>
          <a:endParaRPr lang="en-US"/>
        </a:p>
      </dgm:t>
    </dgm:pt>
    <dgm:pt modelId="{75C45DD2-9B45-4C71-B366-0CC795FD4D2E}">
      <dgm:prSet/>
      <dgm:spPr/>
      <dgm:t>
        <a:bodyPr/>
        <a:lstStyle/>
        <a:p>
          <a:pPr>
            <a:lnSpc>
              <a:spcPct val="100000"/>
            </a:lnSpc>
          </a:pPr>
          <a:r>
            <a:rPr lang="en-US"/>
            <a:t>Walk-forward testing allows the decision tree to adapt to changing market conditions.</a:t>
          </a:r>
        </a:p>
      </dgm:t>
    </dgm:pt>
    <dgm:pt modelId="{099359C5-E29D-45DB-B4C5-3698ED1EDF6E}" type="parTrans" cxnId="{D32F454F-FBC2-42FF-8CB7-1F80CD5445BC}">
      <dgm:prSet/>
      <dgm:spPr/>
      <dgm:t>
        <a:bodyPr/>
        <a:lstStyle/>
        <a:p>
          <a:endParaRPr lang="en-US"/>
        </a:p>
      </dgm:t>
    </dgm:pt>
    <dgm:pt modelId="{81A69F8C-3D9C-4F0E-AA11-B8E29C425CF7}" type="sibTrans" cxnId="{D32F454F-FBC2-42FF-8CB7-1F80CD5445BC}">
      <dgm:prSet/>
      <dgm:spPr/>
      <dgm:t>
        <a:bodyPr/>
        <a:lstStyle/>
        <a:p>
          <a:endParaRPr lang="en-US"/>
        </a:p>
      </dgm:t>
    </dgm:pt>
    <dgm:pt modelId="{FA57DAB2-0C63-4FCB-A4BB-5DC1C71144AE}" type="pres">
      <dgm:prSet presAssocID="{820E973D-2937-4CD4-A54C-F4CB5BF91224}" presName="root" presStyleCnt="0">
        <dgm:presLayoutVars>
          <dgm:dir/>
          <dgm:resizeHandles val="exact"/>
        </dgm:presLayoutVars>
      </dgm:prSet>
      <dgm:spPr/>
    </dgm:pt>
    <dgm:pt modelId="{77B2FE71-7438-452F-87AE-4B1CD960A9A9}" type="pres">
      <dgm:prSet presAssocID="{820E973D-2937-4CD4-A54C-F4CB5BF91224}" presName="container" presStyleCnt="0">
        <dgm:presLayoutVars>
          <dgm:dir/>
          <dgm:resizeHandles val="exact"/>
        </dgm:presLayoutVars>
      </dgm:prSet>
      <dgm:spPr/>
    </dgm:pt>
    <dgm:pt modelId="{319672CB-3E1C-4146-95B3-9CCE19B176AD}" type="pres">
      <dgm:prSet presAssocID="{60CE378D-E46B-4E13-9A26-4F001F8B6DA3}" presName="compNode" presStyleCnt="0"/>
      <dgm:spPr/>
    </dgm:pt>
    <dgm:pt modelId="{3AFE7ADF-0C12-45E3-A13A-30C2CC29E76A}" type="pres">
      <dgm:prSet presAssocID="{60CE378D-E46B-4E13-9A26-4F001F8B6DA3}" presName="iconBgRect" presStyleLbl="bgShp" presStyleIdx="0" presStyleCnt="5"/>
      <dgm:spPr/>
    </dgm:pt>
    <dgm:pt modelId="{8CC61229-FA72-4657-838F-B73A1366B687}" type="pres">
      <dgm:prSet presAssocID="{60CE378D-E46B-4E13-9A26-4F001F8B6D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63858F1A-CDFC-480B-A74F-31F43C2B57E2}" type="pres">
      <dgm:prSet presAssocID="{60CE378D-E46B-4E13-9A26-4F001F8B6DA3}" presName="spaceRect" presStyleCnt="0"/>
      <dgm:spPr/>
    </dgm:pt>
    <dgm:pt modelId="{FF56D87D-6A2F-42D1-B59E-19EF65336B61}" type="pres">
      <dgm:prSet presAssocID="{60CE378D-E46B-4E13-9A26-4F001F8B6DA3}" presName="textRect" presStyleLbl="revTx" presStyleIdx="0" presStyleCnt="5">
        <dgm:presLayoutVars>
          <dgm:chMax val="1"/>
          <dgm:chPref val="1"/>
        </dgm:presLayoutVars>
      </dgm:prSet>
      <dgm:spPr/>
    </dgm:pt>
    <dgm:pt modelId="{F2706388-A009-402F-B9B8-78AC26F080AF}" type="pres">
      <dgm:prSet presAssocID="{0E52B5A6-24BE-446B-8B71-0FDE63338507}" presName="sibTrans" presStyleLbl="sibTrans2D1" presStyleIdx="0" presStyleCnt="0"/>
      <dgm:spPr/>
    </dgm:pt>
    <dgm:pt modelId="{C4F27A71-DAC1-4A3E-B516-E166EAC8D1A5}" type="pres">
      <dgm:prSet presAssocID="{A1120646-FB2B-4688-BF78-AA6F3AD5E0DB}" presName="compNode" presStyleCnt="0"/>
      <dgm:spPr/>
    </dgm:pt>
    <dgm:pt modelId="{F28F4872-561C-41B3-9DC0-7BDCA42C6C04}" type="pres">
      <dgm:prSet presAssocID="{A1120646-FB2B-4688-BF78-AA6F3AD5E0DB}" presName="iconBgRect" presStyleLbl="bgShp" presStyleIdx="1" presStyleCnt="5"/>
      <dgm:spPr/>
    </dgm:pt>
    <dgm:pt modelId="{07D51838-A6A4-4789-88C1-590B38B63622}" type="pres">
      <dgm:prSet presAssocID="{A1120646-FB2B-4688-BF78-AA6F3AD5E0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C03CF63C-381D-412C-A21D-9A8434A831F0}" type="pres">
      <dgm:prSet presAssocID="{A1120646-FB2B-4688-BF78-AA6F3AD5E0DB}" presName="spaceRect" presStyleCnt="0"/>
      <dgm:spPr/>
    </dgm:pt>
    <dgm:pt modelId="{1F933E32-00EB-4B14-8EE1-797FF1118EA6}" type="pres">
      <dgm:prSet presAssocID="{A1120646-FB2B-4688-BF78-AA6F3AD5E0DB}" presName="textRect" presStyleLbl="revTx" presStyleIdx="1" presStyleCnt="5">
        <dgm:presLayoutVars>
          <dgm:chMax val="1"/>
          <dgm:chPref val="1"/>
        </dgm:presLayoutVars>
      </dgm:prSet>
      <dgm:spPr/>
    </dgm:pt>
    <dgm:pt modelId="{8CAAB6E7-B710-4103-9A4B-5CD9B99D749F}" type="pres">
      <dgm:prSet presAssocID="{ABA43768-8EF6-4A12-A1BD-8420FA7AA96F}" presName="sibTrans" presStyleLbl="sibTrans2D1" presStyleIdx="0" presStyleCnt="0"/>
      <dgm:spPr/>
    </dgm:pt>
    <dgm:pt modelId="{D18DC086-209C-4EFA-9C7A-7D514B37B71B}" type="pres">
      <dgm:prSet presAssocID="{0FB175AE-0BD2-4CCA-A3AB-2FD5910F7EB6}" presName="compNode" presStyleCnt="0"/>
      <dgm:spPr/>
    </dgm:pt>
    <dgm:pt modelId="{EFF95BF7-3B2A-4DF2-B1CD-FEE8D9B3F3CE}" type="pres">
      <dgm:prSet presAssocID="{0FB175AE-0BD2-4CCA-A3AB-2FD5910F7EB6}" presName="iconBgRect" presStyleLbl="bgShp" presStyleIdx="2" presStyleCnt="5"/>
      <dgm:spPr/>
    </dgm:pt>
    <dgm:pt modelId="{AADCEADF-8D49-4E66-BF67-2118D863B84A}" type="pres">
      <dgm:prSet presAssocID="{0FB175AE-0BD2-4CCA-A3AB-2FD5910F7E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of People"/>
        </a:ext>
      </dgm:extLst>
    </dgm:pt>
    <dgm:pt modelId="{51D50BB8-6742-4E50-A228-F657A0F4059E}" type="pres">
      <dgm:prSet presAssocID="{0FB175AE-0BD2-4CCA-A3AB-2FD5910F7EB6}" presName="spaceRect" presStyleCnt="0"/>
      <dgm:spPr/>
    </dgm:pt>
    <dgm:pt modelId="{AAFC82F6-754B-44A4-BA1D-76A349428C8D}" type="pres">
      <dgm:prSet presAssocID="{0FB175AE-0BD2-4CCA-A3AB-2FD5910F7EB6}" presName="textRect" presStyleLbl="revTx" presStyleIdx="2" presStyleCnt="5">
        <dgm:presLayoutVars>
          <dgm:chMax val="1"/>
          <dgm:chPref val="1"/>
        </dgm:presLayoutVars>
      </dgm:prSet>
      <dgm:spPr/>
    </dgm:pt>
    <dgm:pt modelId="{AF6D7BC1-DF62-4F4E-8E6F-91410078CB02}" type="pres">
      <dgm:prSet presAssocID="{18A06F16-301D-48E1-BF57-8B6830A3BCF4}" presName="sibTrans" presStyleLbl="sibTrans2D1" presStyleIdx="0" presStyleCnt="0"/>
      <dgm:spPr/>
    </dgm:pt>
    <dgm:pt modelId="{3075B75C-365C-4E51-A4E9-4C9C8E82DD57}" type="pres">
      <dgm:prSet presAssocID="{9AB14A81-3B83-4459-A02A-B33B0ECA8811}" presName="compNode" presStyleCnt="0"/>
      <dgm:spPr/>
    </dgm:pt>
    <dgm:pt modelId="{9C3B10C9-C6C4-4499-B355-2ECF273BA90C}" type="pres">
      <dgm:prSet presAssocID="{9AB14A81-3B83-4459-A02A-B33B0ECA8811}" presName="iconBgRect" presStyleLbl="bgShp" presStyleIdx="3" presStyleCnt="5"/>
      <dgm:spPr/>
    </dgm:pt>
    <dgm:pt modelId="{ABEB143D-986A-4FD7-9C24-EEC8541D62C1}" type="pres">
      <dgm:prSet presAssocID="{9AB14A81-3B83-4459-A02A-B33B0ECA88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5018E2AE-2545-4646-88E3-9210652808D3}" type="pres">
      <dgm:prSet presAssocID="{9AB14A81-3B83-4459-A02A-B33B0ECA8811}" presName="spaceRect" presStyleCnt="0"/>
      <dgm:spPr/>
    </dgm:pt>
    <dgm:pt modelId="{9BC68794-FD5A-42CC-92D3-E07EE553B13C}" type="pres">
      <dgm:prSet presAssocID="{9AB14A81-3B83-4459-A02A-B33B0ECA8811}" presName="textRect" presStyleLbl="revTx" presStyleIdx="3" presStyleCnt="5">
        <dgm:presLayoutVars>
          <dgm:chMax val="1"/>
          <dgm:chPref val="1"/>
        </dgm:presLayoutVars>
      </dgm:prSet>
      <dgm:spPr/>
    </dgm:pt>
    <dgm:pt modelId="{CDC8EFA7-501A-4687-823E-FC35515381A9}" type="pres">
      <dgm:prSet presAssocID="{42273B62-8308-41C4-A6F2-8C26841C16A1}" presName="sibTrans" presStyleLbl="sibTrans2D1" presStyleIdx="0" presStyleCnt="0"/>
      <dgm:spPr/>
    </dgm:pt>
    <dgm:pt modelId="{BFDB913F-CC38-45EF-BA9F-D866E471267A}" type="pres">
      <dgm:prSet presAssocID="{75C45DD2-9B45-4C71-B366-0CC795FD4D2E}" presName="compNode" presStyleCnt="0"/>
      <dgm:spPr/>
    </dgm:pt>
    <dgm:pt modelId="{10A6F58A-78B2-462C-8DC6-B11DE9014242}" type="pres">
      <dgm:prSet presAssocID="{75C45DD2-9B45-4C71-B366-0CC795FD4D2E}" presName="iconBgRect" presStyleLbl="bgShp" presStyleIdx="4" presStyleCnt="5"/>
      <dgm:spPr/>
    </dgm:pt>
    <dgm:pt modelId="{7D1BC407-21D2-4E33-BCD0-14D02C0F4196}" type="pres">
      <dgm:prSet presAssocID="{75C45DD2-9B45-4C71-B366-0CC795FD4D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ootprints"/>
        </a:ext>
      </dgm:extLst>
    </dgm:pt>
    <dgm:pt modelId="{8CC99AF8-8B98-4FA6-B2AB-973A807C9990}" type="pres">
      <dgm:prSet presAssocID="{75C45DD2-9B45-4C71-B366-0CC795FD4D2E}" presName="spaceRect" presStyleCnt="0"/>
      <dgm:spPr/>
    </dgm:pt>
    <dgm:pt modelId="{0CF425A7-08CC-4A77-91AC-DBF9728341DD}" type="pres">
      <dgm:prSet presAssocID="{75C45DD2-9B45-4C71-B366-0CC795FD4D2E}" presName="textRect" presStyleLbl="revTx" presStyleIdx="4" presStyleCnt="5">
        <dgm:presLayoutVars>
          <dgm:chMax val="1"/>
          <dgm:chPref val="1"/>
        </dgm:presLayoutVars>
      </dgm:prSet>
      <dgm:spPr/>
    </dgm:pt>
  </dgm:ptLst>
  <dgm:cxnLst>
    <dgm:cxn modelId="{AC1E7222-CD3D-4D93-8A29-50F3FE371716}" type="presOf" srcId="{ABA43768-8EF6-4A12-A1BD-8420FA7AA96F}" destId="{8CAAB6E7-B710-4103-9A4B-5CD9B99D749F}" srcOrd="0" destOrd="0" presId="urn:microsoft.com/office/officeart/2018/2/layout/IconCircleList"/>
    <dgm:cxn modelId="{D32F454F-FBC2-42FF-8CB7-1F80CD5445BC}" srcId="{820E973D-2937-4CD4-A54C-F4CB5BF91224}" destId="{75C45DD2-9B45-4C71-B366-0CC795FD4D2E}" srcOrd="4" destOrd="0" parTransId="{099359C5-E29D-45DB-B4C5-3698ED1EDF6E}" sibTransId="{81A69F8C-3D9C-4F0E-AA11-B8E29C425CF7}"/>
    <dgm:cxn modelId="{0910BC4F-6AC6-43D4-ACE4-13AC3ED01BCC}" type="presOf" srcId="{75C45DD2-9B45-4C71-B366-0CC795FD4D2E}" destId="{0CF425A7-08CC-4A77-91AC-DBF9728341DD}" srcOrd="0" destOrd="0" presId="urn:microsoft.com/office/officeart/2018/2/layout/IconCircleList"/>
    <dgm:cxn modelId="{B716D66F-C6F1-4FE5-9E92-FE1C0D7F4681}" type="presOf" srcId="{9AB14A81-3B83-4459-A02A-B33B0ECA8811}" destId="{9BC68794-FD5A-42CC-92D3-E07EE553B13C}" srcOrd="0" destOrd="0" presId="urn:microsoft.com/office/officeart/2018/2/layout/IconCircleList"/>
    <dgm:cxn modelId="{6EFDA08B-B405-4FAB-BB6A-54AF38160F6F}" type="presOf" srcId="{0E52B5A6-24BE-446B-8B71-0FDE63338507}" destId="{F2706388-A009-402F-B9B8-78AC26F080AF}" srcOrd="0" destOrd="0" presId="urn:microsoft.com/office/officeart/2018/2/layout/IconCircleList"/>
    <dgm:cxn modelId="{E020888E-8B78-4CFF-B279-24BF7BFFDED9}" type="presOf" srcId="{42273B62-8308-41C4-A6F2-8C26841C16A1}" destId="{CDC8EFA7-501A-4687-823E-FC35515381A9}" srcOrd="0" destOrd="0" presId="urn:microsoft.com/office/officeart/2018/2/layout/IconCircleList"/>
    <dgm:cxn modelId="{D31C149C-0C10-4096-BA42-BD610C896382}" srcId="{820E973D-2937-4CD4-A54C-F4CB5BF91224}" destId="{A1120646-FB2B-4688-BF78-AA6F3AD5E0DB}" srcOrd="1" destOrd="0" parTransId="{66561F9B-CEDC-46ED-8322-6E24A6CEDE85}" sibTransId="{ABA43768-8EF6-4A12-A1BD-8420FA7AA96F}"/>
    <dgm:cxn modelId="{E68828A1-7BF7-4AF2-9251-248B41FCECEA}" type="presOf" srcId="{A1120646-FB2B-4688-BF78-AA6F3AD5E0DB}" destId="{1F933E32-00EB-4B14-8EE1-797FF1118EA6}" srcOrd="0" destOrd="0" presId="urn:microsoft.com/office/officeart/2018/2/layout/IconCircleList"/>
    <dgm:cxn modelId="{243090C8-DD49-4280-BCED-DA2831867D09}" type="presOf" srcId="{60CE378D-E46B-4E13-9A26-4F001F8B6DA3}" destId="{FF56D87D-6A2F-42D1-B59E-19EF65336B61}" srcOrd="0" destOrd="0" presId="urn:microsoft.com/office/officeart/2018/2/layout/IconCircleList"/>
    <dgm:cxn modelId="{1E48C3D7-AA87-4171-AEC8-18FA2BB60EE7}" type="presOf" srcId="{0FB175AE-0BD2-4CCA-A3AB-2FD5910F7EB6}" destId="{AAFC82F6-754B-44A4-BA1D-76A349428C8D}" srcOrd="0" destOrd="0" presId="urn:microsoft.com/office/officeart/2018/2/layout/IconCircleList"/>
    <dgm:cxn modelId="{2CFE3FDD-40D7-4013-9EE6-7AFC14558C05}" srcId="{820E973D-2937-4CD4-A54C-F4CB5BF91224}" destId="{0FB175AE-0BD2-4CCA-A3AB-2FD5910F7EB6}" srcOrd="2" destOrd="0" parTransId="{436E58FE-B32D-4BF4-8929-55B10C43CCA7}" sibTransId="{18A06F16-301D-48E1-BF57-8B6830A3BCF4}"/>
    <dgm:cxn modelId="{2C2C6DDD-7DC4-4332-83D0-A2DACC756337}" type="presOf" srcId="{820E973D-2937-4CD4-A54C-F4CB5BF91224}" destId="{FA57DAB2-0C63-4FCB-A4BB-5DC1C71144AE}" srcOrd="0" destOrd="0" presId="urn:microsoft.com/office/officeart/2018/2/layout/IconCircleList"/>
    <dgm:cxn modelId="{D0D63AF8-A896-4989-A9CD-5B56520F54B3}" type="presOf" srcId="{18A06F16-301D-48E1-BF57-8B6830A3BCF4}" destId="{AF6D7BC1-DF62-4F4E-8E6F-91410078CB02}" srcOrd="0" destOrd="0" presId="urn:microsoft.com/office/officeart/2018/2/layout/IconCircleList"/>
    <dgm:cxn modelId="{D156A5FC-89B1-437B-A55B-7C772B7EFC72}" srcId="{820E973D-2937-4CD4-A54C-F4CB5BF91224}" destId="{9AB14A81-3B83-4459-A02A-B33B0ECA8811}" srcOrd="3" destOrd="0" parTransId="{50C8B1AE-250E-4185-9109-E2BA7F46EC5D}" sibTransId="{42273B62-8308-41C4-A6F2-8C26841C16A1}"/>
    <dgm:cxn modelId="{11968AFE-69FA-4AFE-B0E0-4BC8B4E4D0C4}" srcId="{820E973D-2937-4CD4-A54C-F4CB5BF91224}" destId="{60CE378D-E46B-4E13-9A26-4F001F8B6DA3}" srcOrd="0" destOrd="0" parTransId="{72969F4A-E18A-495F-A946-93DF2D2CD144}" sibTransId="{0E52B5A6-24BE-446B-8B71-0FDE63338507}"/>
    <dgm:cxn modelId="{60A049FD-E3E3-467F-85B6-8BFA294529CE}" type="presParOf" srcId="{FA57DAB2-0C63-4FCB-A4BB-5DC1C71144AE}" destId="{77B2FE71-7438-452F-87AE-4B1CD960A9A9}" srcOrd="0" destOrd="0" presId="urn:microsoft.com/office/officeart/2018/2/layout/IconCircleList"/>
    <dgm:cxn modelId="{4B9A8C38-3E2D-498E-B092-9BC7D8DF3E9C}" type="presParOf" srcId="{77B2FE71-7438-452F-87AE-4B1CD960A9A9}" destId="{319672CB-3E1C-4146-95B3-9CCE19B176AD}" srcOrd="0" destOrd="0" presId="urn:microsoft.com/office/officeart/2018/2/layout/IconCircleList"/>
    <dgm:cxn modelId="{113F7237-4A45-4686-851C-A2F84325E995}" type="presParOf" srcId="{319672CB-3E1C-4146-95B3-9CCE19B176AD}" destId="{3AFE7ADF-0C12-45E3-A13A-30C2CC29E76A}" srcOrd="0" destOrd="0" presId="urn:microsoft.com/office/officeart/2018/2/layout/IconCircleList"/>
    <dgm:cxn modelId="{B9E3F00F-5C8A-4A7C-B419-DE8C36EEBEB6}" type="presParOf" srcId="{319672CB-3E1C-4146-95B3-9CCE19B176AD}" destId="{8CC61229-FA72-4657-838F-B73A1366B687}" srcOrd="1" destOrd="0" presId="urn:microsoft.com/office/officeart/2018/2/layout/IconCircleList"/>
    <dgm:cxn modelId="{2458716A-C24F-4EF9-B038-60DD37E3DF88}" type="presParOf" srcId="{319672CB-3E1C-4146-95B3-9CCE19B176AD}" destId="{63858F1A-CDFC-480B-A74F-31F43C2B57E2}" srcOrd="2" destOrd="0" presId="urn:microsoft.com/office/officeart/2018/2/layout/IconCircleList"/>
    <dgm:cxn modelId="{04D84A85-D28D-408D-9C6D-789584F8C922}" type="presParOf" srcId="{319672CB-3E1C-4146-95B3-9CCE19B176AD}" destId="{FF56D87D-6A2F-42D1-B59E-19EF65336B61}" srcOrd="3" destOrd="0" presId="urn:microsoft.com/office/officeart/2018/2/layout/IconCircleList"/>
    <dgm:cxn modelId="{09A94502-3D63-4815-8B2A-888AAFE9F6D4}" type="presParOf" srcId="{77B2FE71-7438-452F-87AE-4B1CD960A9A9}" destId="{F2706388-A009-402F-B9B8-78AC26F080AF}" srcOrd="1" destOrd="0" presId="urn:microsoft.com/office/officeart/2018/2/layout/IconCircleList"/>
    <dgm:cxn modelId="{B3E025B9-07EA-4795-8E62-CC56E2EB6EC8}" type="presParOf" srcId="{77B2FE71-7438-452F-87AE-4B1CD960A9A9}" destId="{C4F27A71-DAC1-4A3E-B516-E166EAC8D1A5}" srcOrd="2" destOrd="0" presId="urn:microsoft.com/office/officeart/2018/2/layout/IconCircleList"/>
    <dgm:cxn modelId="{096B586E-C24E-49C2-835E-CA73F2ECA11F}" type="presParOf" srcId="{C4F27A71-DAC1-4A3E-B516-E166EAC8D1A5}" destId="{F28F4872-561C-41B3-9DC0-7BDCA42C6C04}" srcOrd="0" destOrd="0" presId="urn:microsoft.com/office/officeart/2018/2/layout/IconCircleList"/>
    <dgm:cxn modelId="{2758D052-CB3F-4416-ACA9-C270A2641244}" type="presParOf" srcId="{C4F27A71-DAC1-4A3E-B516-E166EAC8D1A5}" destId="{07D51838-A6A4-4789-88C1-590B38B63622}" srcOrd="1" destOrd="0" presId="urn:microsoft.com/office/officeart/2018/2/layout/IconCircleList"/>
    <dgm:cxn modelId="{F52B59E7-5C66-4CE4-A243-C37A0A87A8F4}" type="presParOf" srcId="{C4F27A71-DAC1-4A3E-B516-E166EAC8D1A5}" destId="{C03CF63C-381D-412C-A21D-9A8434A831F0}" srcOrd="2" destOrd="0" presId="urn:microsoft.com/office/officeart/2018/2/layout/IconCircleList"/>
    <dgm:cxn modelId="{401BC0B6-BF47-455D-8B42-7B36917B958C}" type="presParOf" srcId="{C4F27A71-DAC1-4A3E-B516-E166EAC8D1A5}" destId="{1F933E32-00EB-4B14-8EE1-797FF1118EA6}" srcOrd="3" destOrd="0" presId="urn:microsoft.com/office/officeart/2018/2/layout/IconCircleList"/>
    <dgm:cxn modelId="{4615C36A-8685-44C3-BCA5-BC0F38EC2F59}" type="presParOf" srcId="{77B2FE71-7438-452F-87AE-4B1CD960A9A9}" destId="{8CAAB6E7-B710-4103-9A4B-5CD9B99D749F}" srcOrd="3" destOrd="0" presId="urn:microsoft.com/office/officeart/2018/2/layout/IconCircleList"/>
    <dgm:cxn modelId="{F339F791-75D2-4416-9C6E-C6EBE6F5EBAD}" type="presParOf" srcId="{77B2FE71-7438-452F-87AE-4B1CD960A9A9}" destId="{D18DC086-209C-4EFA-9C7A-7D514B37B71B}" srcOrd="4" destOrd="0" presId="urn:microsoft.com/office/officeart/2018/2/layout/IconCircleList"/>
    <dgm:cxn modelId="{189266D5-ED0A-4995-8B91-7415DB2E7094}" type="presParOf" srcId="{D18DC086-209C-4EFA-9C7A-7D514B37B71B}" destId="{EFF95BF7-3B2A-4DF2-B1CD-FEE8D9B3F3CE}" srcOrd="0" destOrd="0" presId="urn:microsoft.com/office/officeart/2018/2/layout/IconCircleList"/>
    <dgm:cxn modelId="{78BB8A27-CC61-4647-B5A6-F33732F685E2}" type="presParOf" srcId="{D18DC086-209C-4EFA-9C7A-7D514B37B71B}" destId="{AADCEADF-8D49-4E66-BF67-2118D863B84A}" srcOrd="1" destOrd="0" presId="urn:microsoft.com/office/officeart/2018/2/layout/IconCircleList"/>
    <dgm:cxn modelId="{91C349C8-EC52-4044-8F4F-E70064578403}" type="presParOf" srcId="{D18DC086-209C-4EFA-9C7A-7D514B37B71B}" destId="{51D50BB8-6742-4E50-A228-F657A0F4059E}" srcOrd="2" destOrd="0" presId="urn:microsoft.com/office/officeart/2018/2/layout/IconCircleList"/>
    <dgm:cxn modelId="{F969CCD0-7A15-45FB-97A5-9A78EF56CF89}" type="presParOf" srcId="{D18DC086-209C-4EFA-9C7A-7D514B37B71B}" destId="{AAFC82F6-754B-44A4-BA1D-76A349428C8D}" srcOrd="3" destOrd="0" presId="urn:microsoft.com/office/officeart/2018/2/layout/IconCircleList"/>
    <dgm:cxn modelId="{85913F8D-C5B5-4C89-A8E1-E6826F5C18CA}" type="presParOf" srcId="{77B2FE71-7438-452F-87AE-4B1CD960A9A9}" destId="{AF6D7BC1-DF62-4F4E-8E6F-91410078CB02}" srcOrd="5" destOrd="0" presId="urn:microsoft.com/office/officeart/2018/2/layout/IconCircleList"/>
    <dgm:cxn modelId="{D8B08598-300F-4F40-AE48-4BA1C800FF0A}" type="presParOf" srcId="{77B2FE71-7438-452F-87AE-4B1CD960A9A9}" destId="{3075B75C-365C-4E51-A4E9-4C9C8E82DD57}" srcOrd="6" destOrd="0" presId="urn:microsoft.com/office/officeart/2018/2/layout/IconCircleList"/>
    <dgm:cxn modelId="{754486EC-C208-4973-8B7D-17CB40ADA324}" type="presParOf" srcId="{3075B75C-365C-4E51-A4E9-4C9C8E82DD57}" destId="{9C3B10C9-C6C4-4499-B355-2ECF273BA90C}" srcOrd="0" destOrd="0" presId="urn:microsoft.com/office/officeart/2018/2/layout/IconCircleList"/>
    <dgm:cxn modelId="{77C292D0-244D-4EEE-8EA8-98B0DF559DF7}" type="presParOf" srcId="{3075B75C-365C-4E51-A4E9-4C9C8E82DD57}" destId="{ABEB143D-986A-4FD7-9C24-EEC8541D62C1}" srcOrd="1" destOrd="0" presId="urn:microsoft.com/office/officeart/2018/2/layout/IconCircleList"/>
    <dgm:cxn modelId="{E7D01D54-DC33-48DE-BD86-AB68A85597FF}" type="presParOf" srcId="{3075B75C-365C-4E51-A4E9-4C9C8E82DD57}" destId="{5018E2AE-2545-4646-88E3-9210652808D3}" srcOrd="2" destOrd="0" presId="urn:microsoft.com/office/officeart/2018/2/layout/IconCircleList"/>
    <dgm:cxn modelId="{DA01C7CC-9407-43F0-B794-4EF89904D387}" type="presParOf" srcId="{3075B75C-365C-4E51-A4E9-4C9C8E82DD57}" destId="{9BC68794-FD5A-42CC-92D3-E07EE553B13C}" srcOrd="3" destOrd="0" presId="urn:microsoft.com/office/officeart/2018/2/layout/IconCircleList"/>
    <dgm:cxn modelId="{4BE4D916-AAF7-4D09-BF21-F4C7858B0B64}" type="presParOf" srcId="{77B2FE71-7438-452F-87AE-4B1CD960A9A9}" destId="{CDC8EFA7-501A-4687-823E-FC35515381A9}" srcOrd="7" destOrd="0" presId="urn:microsoft.com/office/officeart/2018/2/layout/IconCircleList"/>
    <dgm:cxn modelId="{11E9D9DC-0558-4D1C-B890-39C57B2920CC}" type="presParOf" srcId="{77B2FE71-7438-452F-87AE-4B1CD960A9A9}" destId="{BFDB913F-CC38-45EF-BA9F-D866E471267A}" srcOrd="8" destOrd="0" presId="urn:microsoft.com/office/officeart/2018/2/layout/IconCircleList"/>
    <dgm:cxn modelId="{5D8E6F9C-A83A-48B7-97D3-3E34EB2F85D4}" type="presParOf" srcId="{BFDB913F-CC38-45EF-BA9F-D866E471267A}" destId="{10A6F58A-78B2-462C-8DC6-B11DE9014242}" srcOrd="0" destOrd="0" presId="urn:microsoft.com/office/officeart/2018/2/layout/IconCircleList"/>
    <dgm:cxn modelId="{7BE95509-7054-4BE6-82C3-9E2BBE0748CB}" type="presParOf" srcId="{BFDB913F-CC38-45EF-BA9F-D866E471267A}" destId="{7D1BC407-21D2-4E33-BCD0-14D02C0F4196}" srcOrd="1" destOrd="0" presId="urn:microsoft.com/office/officeart/2018/2/layout/IconCircleList"/>
    <dgm:cxn modelId="{0E7A22EB-C322-43FC-AC09-7802F6DC9277}" type="presParOf" srcId="{BFDB913F-CC38-45EF-BA9F-D866E471267A}" destId="{8CC99AF8-8B98-4FA6-B2AB-973A807C9990}" srcOrd="2" destOrd="0" presId="urn:microsoft.com/office/officeart/2018/2/layout/IconCircleList"/>
    <dgm:cxn modelId="{E5128EF3-9802-4C3D-9013-3B0A4C899F9A}" type="presParOf" srcId="{BFDB913F-CC38-45EF-BA9F-D866E471267A}" destId="{0CF425A7-08CC-4A77-91AC-DBF9728341DD}" srcOrd="3" destOrd="0" presId="urn:microsoft.com/office/officeart/2018/2/layout/IconCircle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95D5FB-2E15-4BD7-AA52-078189A59C81}"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4EC36641-A339-4BBE-9392-7139799011BF}">
      <dgm:prSet/>
      <dgm:spPr/>
      <dgm:t>
        <a:bodyPr/>
        <a:lstStyle/>
        <a:p>
          <a:pPr rtl="0"/>
          <a:r>
            <a:rPr lang="en-US"/>
            <a:t>The features based on technical indicators that are used in this </a:t>
          </a:r>
          <a:r>
            <a:rPr lang="en-US">
              <a:latin typeface="Gill Sans Nova"/>
            </a:rPr>
            <a:t>case </a:t>
          </a:r>
          <a:r>
            <a:rPr lang="en-US"/>
            <a:t>are:</a:t>
          </a:r>
          <a:r>
            <a:rPr lang="en-US">
              <a:latin typeface="Gill Sans Nova"/>
            </a:rPr>
            <a:t> </a:t>
          </a:r>
          <a:endParaRPr lang="en-US"/>
        </a:p>
      </dgm:t>
    </dgm:pt>
    <dgm:pt modelId="{A4F454F9-FF1E-4F92-99A6-D69D214428F2}" type="parTrans" cxnId="{DE35D6D8-15A9-48F5-89E2-95108CFCE87A}">
      <dgm:prSet/>
      <dgm:spPr/>
      <dgm:t>
        <a:bodyPr/>
        <a:lstStyle/>
        <a:p>
          <a:endParaRPr lang="en-US"/>
        </a:p>
      </dgm:t>
    </dgm:pt>
    <dgm:pt modelId="{7E7069DC-2C92-4DB0-A33E-37D555F8B421}" type="sibTrans" cxnId="{DE35D6D8-15A9-48F5-89E2-95108CFCE87A}">
      <dgm:prSet/>
      <dgm:spPr/>
      <dgm:t>
        <a:bodyPr/>
        <a:lstStyle/>
        <a:p>
          <a:endParaRPr lang="en-US"/>
        </a:p>
      </dgm:t>
    </dgm:pt>
    <dgm:pt modelId="{8F1A26FE-0E63-44CE-94E7-007BA328781F}">
      <dgm:prSet/>
      <dgm:spPr/>
      <dgm:t>
        <a:bodyPr/>
        <a:lstStyle/>
        <a:p>
          <a:r>
            <a:rPr lang="en-US"/>
            <a:t>(i) Cross of simple moving average of the last 200 bars and simple average of the last 100 bars (one feature),</a:t>
          </a:r>
        </a:p>
      </dgm:t>
    </dgm:pt>
    <dgm:pt modelId="{26A777D9-2307-4596-876C-D22D8EB46C41}" type="parTrans" cxnId="{3B6D8BA5-EC99-43D4-9286-B8CD44FD709D}">
      <dgm:prSet/>
      <dgm:spPr/>
      <dgm:t>
        <a:bodyPr/>
        <a:lstStyle/>
        <a:p>
          <a:endParaRPr lang="en-US"/>
        </a:p>
      </dgm:t>
    </dgm:pt>
    <dgm:pt modelId="{1FCE2AEA-5763-4152-BBD4-67620AA92CB5}" type="sibTrans" cxnId="{3B6D8BA5-EC99-43D4-9286-B8CD44FD709D}">
      <dgm:prSet/>
      <dgm:spPr/>
      <dgm:t>
        <a:bodyPr/>
        <a:lstStyle/>
        <a:p>
          <a:endParaRPr lang="en-US"/>
        </a:p>
      </dgm:t>
    </dgm:pt>
    <dgm:pt modelId="{FB39980A-66E2-4052-8865-576166170B22}">
      <dgm:prSet/>
      <dgm:spPr/>
      <dgm:t>
        <a:bodyPr/>
        <a:lstStyle/>
        <a:p>
          <a:pPr rtl="0"/>
          <a:r>
            <a:rPr lang="en-US"/>
            <a:t>(ii) Cross of simple moving average of the last 50 bars and simple average of the last 25 bars (one feature),</a:t>
          </a:r>
          <a:r>
            <a:rPr lang="en-US">
              <a:latin typeface="Gill Sans Nova"/>
            </a:rPr>
            <a:t> </a:t>
          </a:r>
        </a:p>
      </dgm:t>
    </dgm:pt>
    <dgm:pt modelId="{F1F7A583-66BE-4A53-94CA-4B1CE6EABD34}" type="parTrans" cxnId="{D18321D5-B965-45AB-8B1A-2BA20F5080B8}">
      <dgm:prSet/>
      <dgm:spPr/>
      <dgm:t>
        <a:bodyPr/>
        <a:lstStyle/>
        <a:p>
          <a:endParaRPr lang="en-US"/>
        </a:p>
      </dgm:t>
    </dgm:pt>
    <dgm:pt modelId="{FBC0294E-9E27-40A8-B6D4-F0925997B41A}" type="sibTrans" cxnId="{D18321D5-B965-45AB-8B1A-2BA20F5080B8}">
      <dgm:prSet/>
      <dgm:spPr/>
      <dgm:t>
        <a:bodyPr/>
        <a:lstStyle/>
        <a:p>
          <a:endParaRPr lang="en-US"/>
        </a:p>
      </dgm:t>
    </dgm:pt>
    <dgm:pt modelId="{9871C6D7-5465-4850-8187-5F126C894296}">
      <dgm:prSet/>
      <dgm:spPr/>
      <dgm:t>
        <a:bodyPr/>
        <a:lstStyle/>
        <a:p>
          <a:pPr rtl="0"/>
          <a:r>
            <a:rPr lang="en-US"/>
            <a:t>(iii) Relative strength index of the last 14 MRB (one feature), (iv) Acceleration between 12 last bars (one feature),</a:t>
          </a:r>
          <a:r>
            <a:rPr lang="en-US">
              <a:latin typeface="Gill Sans Nova"/>
            </a:rPr>
            <a:t> </a:t>
          </a:r>
          <a:endParaRPr lang="en-US"/>
        </a:p>
      </dgm:t>
    </dgm:pt>
    <dgm:pt modelId="{296C16C9-1686-4E9D-B445-7F720E794FD0}" type="parTrans" cxnId="{1FEDB4AB-38DC-4C9D-A0E7-F86E57ACED83}">
      <dgm:prSet/>
      <dgm:spPr/>
      <dgm:t>
        <a:bodyPr/>
        <a:lstStyle/>
        <a:p>
          <a:endParaRPr lang="en-US"/>
        </a:p>
      </dgm:t>
    </dgm:pt>
    <dgm:pt modelId="{58EF47E2-D046-4340-8DFB-FF1AF4772056}" type="sibTrans" cxnId="{1FEDB4AB-38DC-4C9D-A0E7-F86E57ACED83}">
      <dgm:prSet/>
      <dgm:spPr/>
      <dgm:t>
        <a:bodyPr/>
        <a:lstStyle/>
        <a:p>
          <a:endParaRPr lang="en-US"/>
        </a:p>
      </dgm:t>
    </dgm:pt>
    <dgm:pt modelId="{3AB35B80-D0E2-4DB2-AB3D-D4B1D67BB95E}">
      <dgm:prSet/>
      <dgm:spPr/>
      <dgm:t>
        <a:bodyPr/>
        <a:lstStyle/>
        <a:p>
          <a:pPr rtl="0"/>
          <a:r>
            <a:rPr lang="en-US"/>
            <a:t>(v) Moving average convergence/divergence (MACD) (one feature),</a:t>
          </a:r>
          <a:r>
            <a:rPr lang="en-US">
              <a:latin typeface="Gill Sans Nova"/>
            </a:rPr>
            <a:t> </a:t>
          </a:r>
          <a:endParaRPr lang="en-US"/>
        </a:p>
      </dgm:t>
    </dgm:pt>
    <dgm:pt modelId="{A712D6B0-0322-43D2-81DB-999C34FDCFC9}" type="parTrans" cxnId="{F50FBB83-86DC-49C6-AFB3-BDF0EC0A4611}">
      <dgm:prSet/>
      <dgm:spPr/>
      <dgm:t>
        <a:bodyPr/>
        <a:lstStyle/>
        <a:p>
          <a:endParaRPr lang="en-US"/>
        </a:p>
      </dgm:t>
    </dgm:pt>
    <dgm:pt modelId="{482EFD9D-844D-4E19-9935-2002007F13E2}" type="sibTrans" cxnId="{F50FBB83-86DC-49C6-AFB3-BDF0EC0A4611}">
      <dgm:prSet/>
      <dgm:spPr/>
      <dgm:t>
        <a:bodyPr/>
        <a:lstStyle/>
        <a:p>
          <a:endParaRPr lang="en-US"/>
        </a:p>
      </dgm:t>
    </dgm:pt>
    <dgm:pt modelId="{53CC4F4E-3511-4095-9919-C273339CC47F}">
      <dgm:prSet/>
      <dgm:spPr/>
      <dgm:t>
        <a:bodyPr/>
        <a:lstStyle/>
        <a:p>
          <a:pPr rtl="0"/>
          <a:r>
            <a:rPr lang="en-US"/>
            <a:t>(vi) Stochastic oscillator (one features),</a:t>
          </a:r>
          <a:r>
            <a:rPr lang="en-US">
              <a:latin typeface="Gill Sans Nova"/>
            </a:rPr>
            <a:t> </a:t>
          </a:r>
          <a:endParaRPr lang="en-US"/>
        </a:p>
      </dgm:t>
    </dgm:pt>
    <dgm:pt modelId="{964D0CDC-A600-4A20-9DA3-346D3D9E9DC1}" type="parTrans" cxnId="{8DBA739E-4BB0-42C6-BD25-AB9DE7D4B97F}">
      <dgm:prSet/>
      <dgm:spPr/>
      <dgm:t>
        <a:bodyPr/>
        <a:lstStyle/>
        <a:p>
          <a:endParaRPr lang="en-US"/>
        </a:p>
      </dgm:t>
    </dgm:pt>
    <dgm:pt modelId="{1A09488A-3B0E-47A4-B1E6-812788221197}" type="sibTrans" cxnId="{8DBA739E-4BB0-42C6-BD25-AB9DE7D4B97F}">
      <dgm:prSet/>
      <dgm:spPr/>
      <dgm:t>
        <a:bodyPr/>
        <a:lstStyle/>
        <a:p>
          <a:endParaRPr lang="en-US"/>
        </a:p>
      </dgm:t>
    </dgm:pt>
    <dgm:pt modelId="{CDF82040-0DB1-484D-BCEB-6B8B2A6AEDB1}">
      <dgm:prSet/>
      <dgm:spPr/>
      <dgm:t>
        <a:bodyPr/>
        <a:lstStyle/>
        <a:p>
          <a:pPr rtl="0"/>
          <a:r>
            <a:rPr lang="en-US"/>
            <a:t>(vii) Momentum of the 12 last MRB (one features),</a:t>
          </a:r>
          <a:r>
            <a:rPr lang="en-US">
              <a:latin typeface="Gill Sans Nova"/>
            </a:rPr>
            <a:t> </a:t>
          </a:r>
          <a:endParaRPr lang="en-US"/>
        </a:p>
      </dgm:t>
    </dgm:pt>
    <dgm:pt modelId="{55417ED9-2595-402C-BDA5-9C9E1542FEEC}" type="parTrans" cxnId="{7821D9AE-1165-4C0E-B3AD-4B445BD6C2AE}">
      <dgm:prSet/>
      <dgm:spPr/>
      <dgm:t>
        <a:bodyPr/>
        <a:lstStyle/>
        <a:p>
          <a:endParaRPr lang="en-US"/>
        </a:p>
      </dgm:t>
    </dgm:pt>
    <dgm:pt modelId="{AAA5FB77-1C56-4783-A972-61552C3B53C5}" type="sibTrans" cxnId="{7821D9AE-1165-4C0E-B3AD-4B445BD6C2AE}">
      <dgm:prSet/>
      <dgm:spPr/>
      <dgm:t>
        <a:bodyPr/>
        <a:lstStyle/>
        <a:p>
          <a:endParaRPr lang="en-US"/>
        </a:p>
      </dgm:t>
    </dgm:pt>
    <dgm:pt modelId="{72A759C8-E514-45D4-A002-4E0AA1B08622}">
      <dgm:prSet/>
      <dgm:spPr/>
      <dgm:t>
        <a:bodyPr/>
        <a:lstStyle/>
        <a:p>
          <a:pPr rtl="0"/>
          <a:r>
            <a:rPr lang="en-US"/>
            <a:t>(viii) Bollinger band (two features; upper, lower and middle band),</a:t>
          </a:r>
          <a:r>
            <a:rPr lang="en-US">
              <a:latin typeface="Gill Sans Nova"/>
            </a:rPr>
            <a:t> </a:t>
          </a:r>
          <a:endParaRPr lang="en-US"/>
        </a:p>
      </dgm:t>
    </dgm:pt>
    <dgm:pt modelId="{40B13CFA-439E-41AD-9952-BDA72BDBFDB5}" type="parTrans" cxnId="{404BE2D4-B3D1-4E8A-9466-AAD5B7A09C4C}">
      <dgm:prSet/>
      <dgm:spPr/>
      <dgm:t>
        <a:bodyPr/>
        <a:lstStyle/>
        <a:p>
          <a:endParaRPr lang="en-US"/>
        </a:p>
      </dgm:t>
    </dgm:pt>
    <dgm:pt modelId="{7F3D143A-EC10-4AE8-91C9-A10D07E2834C}" type="sibTrans" cxnId="{404BE2D4-B3D1-4E8A-9466-AAD5B7A09C4C}">
      <dgm:prSet/>
      <dgm:spPr/>
      <dgm:t>
        <a:bodyPr/>
        <a:lstStyle/>
        <a:p>
          <a:endParaRPr lang="en-US"/>
        </a:p>
      </dgm:t>
    </dgm:pt>
    <dgm:pt modelId="{056F6AA7-B10A-4BE9-9AED-3B94221621ED}">
      <dgm:prSet/>
      <dgm:spPr/>
      <dgm:t>
        <a:bodyPr/>
        <a:lstStyle/>
        <a:p>
          <a:pPr rtl="0"/>
          <a:r>
            <a:rPr lang="en-US"/>
            <a:t>(ix) Weighted close price (one feature),</a:t>
          </a:r>
          <a:r>
            <a:rPr lang="en-US">
              <a:latin typeface="Gill Sans Nova"/>
            </a:rPr>
            <a:t> </a:t>
          </a:r>
          <a:endParaRPr lang="en-US"/>
        </a:p>
      </dgm:t>
    </dgm:pt>
    <dgm:pt modelId="{44E94EFB-48F3-4257-AE2B-BE31F7E1AB66}" type="parTrans" cxnId="{AE807C3F-5EB0-4FF9-85D6-B1E2D33AC682}">
      <dgm:prSet/>
      <dgm:spPr/>
      <dgm:t>
        <a:bodyPr/>
        <a:lstStyle/>
        <a:p>
          <a:endParaRPr lang="en-US"/>
        </a:p>
      </dgm:t>
    </dgm:pt>
    <dgm:pt modelId="{33540256-3A9F-4DE2-9B20-94D2D5A17910}" type="sibTrans" cxnId="{AE807C3F-5EB0-4FF9-85D6-B1E2D33AC682}">
      <dgm:prSet/>
      <dgm:spPr/>
      <dgm:t>
        <a:bodyPr/>
        <a:lstStyle/>
        <a:p>
          <a:endParaRPr lang="en-US"/>
        </a:p>
      </dgm:t>
    </dgm:pt>
    <dgm:pt modelId="{85E34505-34DC-4118-BFD3-212B144C275A}">
      <dgm:prSet/>
      <dgm:spPr/>
      <dgm:t>
        <a:bodyPr/>
        <a:lstStyle/>
        <a:p>
          <a:pPr rtl="0"/>
          <a:r>
            <a:rPr lang="en-US"/>
            <a:t>(x) Price rate of change of the close price of the last 12 bars (one feature),</a:t>
          </a:r>
          <a:r>
            <a:rPr lang="en-US">
              <a:latin typeface="Gill Sans Nova"/>
            </a:rPr>
            <a:t> </a:t>
          </a:r>
          <a:endParaRPr lang="en-US"/>
        </a:p>
      </dgm:t>
    </dgm:pt>
    <dgm:pt modelId="{A6937FAD-3DAF-4BF9-89A5-B2D067390404}" type="parTrans" cxnId="{365BBF49-880A-4A7E-A673-D093DFE584AC}">
      <dgm:prSet/>
      <dgm:spPr/>
      <dgm:t>
        <a:bodyPr/>
        <a:lstStyle/>
        <a:p>
          <a:endParaRPr lang="en-US"/>
        </a:p>
      </dgm:t>
    </dgm:pt>
    <dgm:pt modelId="{1CA6BFC9-B56E-4813-BCDC-76C6AD54AAB4}" type="sibTrans" cxnId="{365BBF49-880A-4A7E-A673-D093DFE584AC}">
      <dgm:prSet/>
      <dgm:spPr/>
      <dgm:t>
        <a:bodyPr/>
        <a:lstStyle/>
        <a:p>
          <a:endParaRPr lang="en-US"/>
        </a:p>
      </dgm:t>
    </dgm:pt>
    <dgm:pt modelId="{2355E62C-F93A-40FC-B271-7F99E1B78063}">
      <dgm:prSet/>
      <dgm:spPr/>
      <dgm:t>
        <a:bodyPr/>
        <a:lstStyle/>
        <a:p>
          <a:r>
            <a:rPr lang="en-US"/>
            <a:t>(xi) High and low channel of the last Y MRB (two features). </a:t>
          </a:r>
        </a:p>
      </dgm:t>
    </dgm:pt>
    <dgm:pt modelId="{311E3B7F-F9DC-4F00-A353-450214B2FE9D}" type="parTrans" cxnId="{FBBCAC34-6749-4394-84CA-ECE7EA22745B}">
      <dgm:prSet/>
      <dgm:spPr/>
      <dgm:t>
        <a:bodyPr/>
        <a:lstStyle/>
        <a:p>
          <a:endParaRPr lang="en-US"/>
        </a:p>
      </dgm:t>
    </dgm:pt>
    <dgm:pt modelId="{170516BA-F3BB-48E8-9E7B-3454EBE93B19}" type="sibTrans" cxnId="{FBBCAC34-6749-4394-84CA-ECE7EA22745B}">
      <dgm:prSet/>
      <dgm:spPr/>
      <dgm:t>
        <a:bodyPr/>
        <a:lstStyle/>
        <a:p>
          <a:endParaRPr lang="en-US"/>
        </a:p>
      </dgm:t>
    </dgm:pt>
    <dgm:pt modelId="{3995C16E-5C72-4EF3-801A-874EB803B6AB}" type="pres">
      <dgm:prSet presAssocID="{CB95D5FB-2E15-4BD7-AA52-078189A59C81}" presName="vert0" presStyleCnt="0">
        <dgm:presLayoutVars>
          <dgm:dir/>
          <dgm:animOne val="branch"/>
          <dgm:animLvl val="lvl"/>
        </dgm:presLayoutVars>
      </dgm:prSet>
      <dgm:spPr/>
    </dgm:pt>
    <dgm:pt modelId="{B845AB25-2BC5-4723-AA07-1DDFE1049330}" type="pres">
      <dgm:prSet presAssocID="{4EC36641-A339-4BBE-9392-7139799011BF}" presName="thickLine" presStyleLbl="alignNode1" presStyleIdx="0" presStyleCnt="11"/>
      <dgm:spPr/>
    </dgm:pt>
    <dgm:pt modelId="{236D3392-62D9-4C74-9E0F-D6C59E47AD26}" type="pres">
      <dgm:prSet presAssocID="{4EC36641-A339-4BBE-9392-7139799011BF}" presName="horz1" presStyleCnt="0"/>
      <dgm:spPr/>
    </dgm:pt>
    <dgm:pt modelId="{A6191595-5185-462D-9A41-928F99C40E0F}" type="pres">
      <dgm:prSet presAssocID="{4EC36641-A339-4BBE-9392-7139799011BF}" presName="tx1" presStyleLbl="revTx" presStyleIdx="0" presStyleCnt="11"/>
      <dgm:spPr/>
    </dgm:pt>
    <dgm:pt modelId="{C1B10123-D176-4A3A-8748-816649D17823}" type="pres">
      <dgm:prSet presAssocID="{4EC36641-A339-4BBE-9392-7139799011BF}" presName="vert1" presStyleCnt="0"/>
      <dgm:spPr/>
    </dgm:pt>
    <dgm:pt modelId="{0AF0628B-85DC-46CE-AEE5-714BDC3BB1F6}" type="pres">
      <dgm:prSet presAssocID="{8F1A26FE-0E63-44CE-94E7-007BA328781F}" presName="thickLine" presStyleLbl="alignNode1" presStyleIdx="1" presStyleCnt="11"/>
      <dgm:spPr/>
    </dgm:pt>
    <dgm:pt modelId="{208E7F5F-B776-4DCB-8008-7723B35A5FCA}" type="pres">
      <dgm:prSet presAssocID="{8F1A26FE-0E63-44CE-94E7-007BA328781F}" presName="horz1" presStyleCnt="0"/>
      <dgm:spPr/>
    </dgm:pt>
    <dgm:pt modelId="{F7031C3E-3350-45DD-8131-5B40C7B565CE}" type="pres">
      <dgm:prSet presAssocID="{8F1A26FE-0E63-44CE-94E7-007BA328781F}" presName="tx1" presStyleLbl="revTx" presStyleIdx="1" presStyleCnt="11"/>
      <dgm:spPr/>
    </dgm:pt>
    <dgm:pt modelId="{86C294C2-425A-4CFC-A576-F725A3D291AA}" type="pres">
      <dgm:prSet presAssocID="{8F1A26FE-0E63-44CE-94E7-007BA328781F}" presName="vert1" presStyleCnt="0"/>
      <dgm:spPr/>
    </dgm:pt>
    <dgm:pt modelId="{0724565A-D8BD-46D6-B5F2-05C8583A8D3D}" type="pres">
      <dgm:prSet presAssocID="{FB39980A-66E2-4052-8865-576166170B22}" presName="thickLine" presStyleLbl="alignNode1" presStyleIdx="2" presStyleCnt="11"/>
      <dgm:spPr/>
    </dgm:pt>
    <dgm:pt modelId="{D137981E-DD21-4337-A4AF-2F0D4ACEF276}" type="pres">
      <dgm:prSet presAssocID="{FB39980A-66E2-4052-8865-576166170B22}" presName="horz1" presStyleCnt="0"/>
      <dgm:spPr/>
    </dgm:pt>
    <dgm:pt modelId="{E2561BFC-F603-4CFC-ACED-AF50342C3AA8}" type="pres">
      <dgm:prSet presAssocID="{FB39980A-66E2-4052-8865-576166170B22}" presName="tx1" presStyleLbl="revTx" presStyleIdx="2" presStyleCnt="11"/>
      <dgm:spPr/>
    </dgm:pt>
    <dgm:pt modelId="{867643B6-36B4-49DD-B049-BC35BC1AD2B3}" type="pres">
      <dgm:prSet presAssocID="{FB39980A-66E2-4052-8865-576166170B22}" presName="vert1" presStyleCnt="0"/>
      <dgm:spPr/>
    </dgm:pt>
    <dgm:pt modelId="{9C39BF2E-48A1-4DB2-AABD-292A72DAE725}" type="pres">
      <dgm:prSet presAssocID="{9871C6D7-5465-4850-8187-5F126C894296}" presName="thickLine" presStyleLbl="alignNode1" presStyleIdx="3" presStyleCnt="11"/>
      <dgm:spPr/>
    </dgm:pt>
    <dgm:pt modelId="{CBE5F958-4C19-414A-BDA1-97768A461B95}" type="pres">
      <dgm:prSet presAssocID="{9871C6D7-5465-4850-8187-5F126C894296}" presName="horz1" presStyleCnt="0"/>
      <dgm:spPr/>
    </dgm:pt>
    <dgm:pt modelId="{03EE4CC0-A569-471F-AF0E-D8432F172F78}" type="pres">
      <dgm:prSet presAssocID="{9871C6D7-5465-4850-8187-5F126C894296}" presName="tx1" presStyleLbl="revTx" presStyleIdx="3" presStyleCnt="11"/>
      <dgm:spPr/>
    </dgm:pt>
    <dgm:pt modelId="{4E544EBA-B9D6-478B-9298-A651344C246D}" type="pres">
      <dgm:prSet presAssocID="{9871C6D7-5465-4850-8187-5F126C894296}" presName="vert1" presStyleCnt="0"/>
      <dgm:spPr/>
    </dgm:pt>
    <dgm:pt modelId="{1CEC8F6E-80FB-4731-9794-8A2F3FE44C6B}" type="pres">
      <dgm:prSet presAssocID="{3AB35B80-D0E2-4DB2-AB3D-D4B1D67BB95E}" presName="thickLine" presStyleLbl="alignNode1" presStyleIdx="4" presStyleCnt="11"/>
      <dgm:spPr/>
    </dgm:pt>
    <dgm:pt modelId="{A2CBA194-CDD4-432A-B641-CEE4F0A8216C}" type="pres">
      <dgm:prSet presAssocID="{3AB35B80-D0E2-4DB2-AB3D-D4B1D67BB95E}" presName="horz1" presStyleCnt="0"/>
      <dgm:spPr/>
    </dgm:pt>
    <dgm:pt modelId="{6BB844BE-2DF5-46CC-B528-41C116FF8327}" type="pres">
      <dgm:prSet presAssocID="{3AB35B80-D0E2-4DB2-AB3D-D4B1D67BB95E}" presName="tx1" presStyleLbl="revTx" presStyleIdx="4" presStyleCnt="11"/>
      <dgm:spPr/>
    </dgm:pt>
    <dgm:pt modelId="{2415DA7C-0F0C-4E8A-9CDC-B2EFB77636C3}" type="pres">
      <dgm:prSet presAssocID="{3AB35B80-D0E2-4DB2-AB3D-D4B1D67BB95E}" presName="vert1" presStyleCnt="0"/>
      <dgm:spPr/>
    </dgm:pt>
    <dgm:pt modelId="{47F34EC2-9825-4029-9B4B-AD1DEBB1F2A8}" type="pres">
      <dgm:prSet presAssocID="{53CC4F4E-3511-4095-9919-C273339CC47F}" presName="thickLine" presStyleLbl="alignNode1" presStyleIdx="5" presStyleCnt="11"/>
      <dgm:spPr/>
    </dgm:pt>
    <dgm:pt modelId="{D63C9573-398F-4703-8D68-1B9A7656D34C}" type="pres">
      <dgm:prSet presAssocID="{53CC4F4E-3511-4095-9919-C273339CC47F}" presName="horz1" presStyleCnt="0"/>
      <dgm:spPr/>
    </dgm:pt>
    <dgm:pt modelId="{94BD6256-D9CD-47A6-AE46-C17E77066E17}" type="pres">
      <dgm:prSet presAssocID="{53CC4F4E-3511-4095-9919-C273339CC47F}" presName="tx1" presStyleLbl="revTx" presStyleIdx="5" presStyleCnt="11"/>
      <dgm:spPr/>
    </dgm:pt>
    <dgm:pt modelId="{962CEBA3-287B-424B-B2E4-25D68C900017}" type="pres">
      <dgm:prSet presAssocID="{53CC4F4E-3511-4095-9919-C273339CC47F}" presName="vert1" presStyleCnt="0"/>
      <dgm:spPr/>
    </dgm:pt>
    <dgm:pt modelId="{073C76DD-0A1D-4E8C-AE39-83A9B0355024}" type="pres">
      <dgm:prSet presAssocID="{CDF82040-0DB1-484D-BCEB-6B8B2A6AEDB1}" presName="thickLine" presStyleLbl="alignNode1" presStyleIdx="6" presStyleCnt="11"/>
      <dgm:spPr/>
    </dgm:pt>
    <dgm:pt modelId="{C4D4F35D-F959-4867-91FC-345268FD1193}" type="pres">
      <dgm:prSet presAssocID="{CDF82040-0DB1-484D-BCEB-6B8B2A6AEDB1}" presName="horz1" presStyleCnt="0"/>
      <dgm:spPr/>
    </dgm:pt>
    <dgm:pt modelId="{61B9231D-7F36-4AA3-9B7E-997E95526189}" type="pres">
      <dgm:prSet presAssocID="{CDF82040-0DB1-484D-BCEB-6B8B2A6AEDB1}" presName="tx1" presStyleLbl="revTx" presStyleIdx="6" presStyleCnt="11"/>
      <dgm:spPr/>
    </dgm:pt>
    <dgm:pt modelId="{6F476EEE-E7C9-49F1-9B70-0EDEA74ED900}" type="pres">
      <dgm:prSet presAssocID="{CDF82040-0DB1-484D-BCEB-6B8B2A6AEDB1}" presName="vert1" presStyleCnt="0"/>
      <dgm:spPr/>
    </dgm:pt>
    <dgm:pt modelId="{53BCEBF1-38DF-4EFE-8BE1-E4284E78EB94}" type="pres">
      <dgm:prSet presAssocID="{72A759C8-E514-45D4-A002-4E0AA1B08622}" presName="thickLine" presStyleLbl="alignNode1" presStyleIdx="7" presStyleCnt="11"/>
      <dgm:spPr/>
    </dgm:pt>
    <dgm:pt modelId="{CB1F8E85-AE64-4ED1-8AF8-6C26E6F590C7}" type="pres">
      <dgm:prSet presAssocID="{72A759C8-E514-45D4-A002-4E0AA1B08622}" presName="horz1" presStyleCnt="0"/>
      <dgm:spPr/>
    </dgm:pt>
    <dgm:pt modelId="{EFA88E82-F117-481F-9779-ADAE7E2337EF}" type="pres">
      <dgm:prSet presAssocID="{72A759C8-E514-45D4-A002-4E0AA1B08622}" presName="tx1" presStyleLbl="revTx" presStyleIdx="7" presStyleCnt="11"/>
      <dgm:spPr/>
    </dgm:pt>
    <dgm:pt modelId="{C3EC9029-C68B-47D1-B6C5-859267DC3BFC}" type="pres">
      <dgm:prSet presAssocID="{72A759C8-E514-45D4-A002-4E0AA1B08622}" presName="vert1" presStyleCnt="0"/>
      <dgm:spPr/>
    </dgm:pt>
    <dgm:pt modelId="{1F170870-CF4F-4D2A-BEFE-26AFEB6DCE73}" type="pres">
      <dgm:prSet presAssocID="{056F6AA7-B10A-4BE9-9AED-3B94221621ED}" presName="thickLine" presStyleLbl="alignNode1" presStyleIdx="8" presStyleCnt="11"/>
      <dgm:spPr/>
    </dgm:pt>
    <dgm:pt modelId="{F7A3C7BE-2AD4-4BC1-B094-A1085B8454B7}" type="pres">
      <dgm:prSet presAssocID="{056F6AA7-B10A-4BE9-9AED-3B94221621ED}" presName="horz1" presStyleCnt="0"/>
      <dgm:spPr/>
    </dgm:pt>
    <dgm:pt modelId="{4E1C15CA-9B3F-434F-8A92-A5969BAB5B22}" type="pres">
      <dgm:prSet presAssocID="{056F6AA7-B10A-4BE9-9AED-3B94221621ED}" presName="tx1" presStyleLbl="revTx" presStyleIdx="8" presStyleCnt="11"/>
      <dgm:spPr/>
    </dgm:pt>
    <dgm:pt modelId="{7705CC51-46AB-4FEF-8BC5-BFF5B3302C02}" type="pres">
      <dgm:prSet presAssocID="{056F6AA7-B10A-4BE9-9AED-3B94221621ED}" presName="vert1" presStyleCnt="0"/>
      <dgm:spPr/>
    </dgm:pt>
    <dgm:pt modelId="{F9F276B0-522F-4A89-B60F-154B459F22B2}" type="pres">
      <dgm:prSet presAssocID="{85E34505-34DC-4118-BFD3-212B144C275A}" presName="thickLine" presStyleLbl="alignNode1" presStyleIdx="9" presStyleCnt="11"/>
      <dgm:spPr/>
    </dgm:pt>
    <dgm:pt modelId="{3F8109C3-1604-46A0-BE2F-DAF960F09ABD}" type="pres">
      <dgm:prSet presAssocID="{85E34505-34DC-4118-BFD3-212B144C275A}" presName="horz1" presStyleCnt="0"/>
      <dgm:spPr/>
    </dgm:pt>
    <dgm:pt modelId="{B9E56BD6-DA18-4555-9417-17A457CFEF71}" type="pres">
      <dgm:prSet presAssocID="{85E34505-34DC-4118-BFD3-212B144C275A}" presName="tx1" presStyleLbl="revTx" presStyleIdx="9" presStyleCnt="11"/>
      <dgm:spPr/>
    </dgm:pt>
    <dgm:pt modelId="{B745F492-C898-4FBC-B428-771D3CA6D47E}" type="pres">
      <dgm:prSet presAssocID="{85E34505-34DC-4118-BFD3-212B144C275A}" presName="vert1" presStyleCnt="0"/>
      <dgm:spPr/>
    </dgm:pt>
    <dgm:pt modelId="{22FDA2AD-034A-483A-A540-3AF64D08A77B}" type="pres">
      <dgm:prSet presAssocID="{2355E62C-F93A-40FC-B271-7F99E1B78063}" presName="thickLine" presStyleLbl="alignNode1" presStyleIdx="10" presStyleCnt="11"/>
      <dgm:spPr/>
    </dgm:pt>
    <dgm:pt modelId="{ED42B47C-D3E9-48E3-99DC-342C3F91B3FB}" type="pres">
      <dgm:prSet presAssocID="{2355E62C-F93A-40FC-B271-7F99E1B78063}" presName="horz1" presStyleCnt="0"/>
      <dgm:spPr/>
    </dgm:pt>
    <dgm:pt modelId="{A753D65D-B27E-4251-B9ED-21BE48D35A45}" type="pres">
      <dgm:prSet presAssocID="{2355E62C-F93A-40FC-B271-7F99E1B78063}" presName="tx1" presStyleLbl="revTx" presStyleIdx="10" presStyleCnt="11"/>
      <dgm:spPr/>
    </dgm:pt>
    <dgm:pt modelId="{5B3590D4-956E-4590-BB93-1E17566D15A6}" type="pres">
      <dgm:prSet presAssocID="{2355E62C-F93A-40FC-B271-7F99E1B78063}" presName="vert1" presStyleCnt="0"/>
      <dgm:spPr/>
    </dgm:pt>
  </dgm:ptLst>
  <dgm:cxnLst>
    <dgm:cxn modelId="{F9799E0A-C9B0-46B6-AE56-B38467CDF43F}" type="presOf" srcId="{CB95D5FB-2E15-4BD7-AA52-078189A59C81}" destId="{3995C16E-5C72-4EF3-801A-874EB803B6AB}" srcOrd="0" destOrd="0" presId="urn:microsoft.com/office/officeart/2008/layout/LinedList"/>
    <dgm:cxn modelId="{6308391B-468A-49B2-8BC1-F0325D028BE1}" type="presOf" srcId="{4EC36641-A339-4BBE-9392-7139799011BF}" destId="{A6191595-5185-462D-9A41-928F99C40E0F}" srcOrd="0" destOrd="0" presId="urn:microsoft.com/office/officeart/2008/layout/LinedList"/>
    <dgm:cxn modelId="{32C0372E-E8E6-4CB7-A184-DEFF3990F13C}" type="presOf" srcId="{9871C6D7-5465-4850-8187-5F126C894296}" destId="{03EE4CC0-A569-471F-AF0E-D8432F172F78}" srcOrd="0" destOrd="0" presId="urn:microsoft.com/office/officeart/2008/layout/LinedList"/>
    <dgm:cxn modelId="{15B0B730-98FD-43E1-9BB9-0157EB8F1043}" type="presOf" srcId="{056F6AA7-B10A-4BE9-9AED-3B94221621ED}" destId="{4E1C15CA-9B3F-434F-8A92-A5969BAB5B22}" srcOrd="0" destOrd="0" presId="urn:microsoft.com/office/officeart/2008/layout/LinedList"/>
    <dgm:cxn modelId="{14AB8F32-47F9-489D-A5D0-DF074AC1DDEF}" type="presOf" srcId="{FB39980A-66E2-4052-8865-576166170B22}" destId="{E2561BFC-F603-4CFC-ACED-AF50342C3AA8}" srcOrd="0" destOrd="0" presId="urn:microsoft.com/office/officeart/2008/layout/LinedList"/>
    <dgm:cxn modelId="{FBBCAC34-6749-4394-84CA-ECE7EA22745B}" srcId="{CB95D5FB-2E15-4BD7-AA52-078189A59C81}" destId="{2355E62C-F93A-40FC-B271-7F99E1B78063}" srcOrd="10" destOrd="0" parTransId="{311E3B7F-F9DC-4F00-A353-450214B2FE9D}" sibTransId="{170516BA-F3BB-48E8-9E7B-3454EBE93B19}"/>
    <dgm:cxn modelId="{86AF383D-E9ED-48BB-86BE-C795D4551437}" type="presOf" srcId="{3AB35B80-D0E2-4DB2-AB3D-D4B1D67BB95E}" destId="{6BB844BE-2DF5-46CC-B528-41C116FF8327}" srcOrd="0" destOrd="0" presId="urn:microsoft.com/office/officeart/2008/layout/LinedList"/>
    <dgm:cxn modelId="{AE807C3F-5EB0-4FF9-85D6-B1E2D33AC682}" srcId="{CB95D5FB-2E15-4BD7-AA52-078189A59C81}" destId="{056F6AA7-B10A-4BE9-9AED-3B94221621ED}" srcOrd="8" destOrd="0" parTransId="{44E94EFB-48F3-4257-AE2B-BE31F7E1AB66}" sibTransId="{33540256-3A9F-4DE2-9B20-94D2D5A17910}"/>
    <dgm:cxn modelId="{4A48C041-6297-42AC-B794-EDE34D012C4A}" type="presOf" srcId="{85E34505-34DC-4118-BFD3-212B144C275A}" destId="{B9E56BD6-DA18-4555-9417-17A457CFEF71}" srcOrd="0" destOrd="0" presId="urn:microsoft.com/office/officeart/2008/layout/LinedList"/>
    <dgm:cxn modelId="{21C64367-E1D3-47FD-A28C-5E2377C56E2D}" type="presOf" srcId="{CDF82040-0DB1-484D-BCEB-6B8B2A6AEDB1}" destId="{61B9231D-7F36-4AA3-9B7E-997E95526189}" srcOrd="0" destOrd="0" presId="urn:microsoft.com/office/officeart/2008/layout/LinedList"/>
    <dgm:cxn modelId="{365BBF49-880A-4A7E-A673-D093DFE584AC}" srcId="{CB95D5FB-2E15-4BD7-AA52-078189A59C81}" destId="{85E34505-34DC-4118-BFD3-212B144C275A}" srcOrd="9" destOrd="0" parTransId="{A6937FAD-3DAF-4BF9-89A5-B2D067390404}" sibTransId="{1CA6BFC9-B56E-4813-BCDC-76C6AD54AAB4}"/>
    <dgm:cxn modelId="{F50FBB83-86DC-49C6-AFB3-BDF0EC0A4611}" srcId="{CB95D5FB-2E15-4BD7-AA52-078189A59C81}" destId="{3AB35B80-D0E2-4DB2-AB3D-D4B1D67BB95E}" srcOrd="4" destOrd="0" parTransId="{A712D6B0-0322-43D2-81DB-999C34FDCFC9}" sibTransId="{482EFD9D-844D-4E19-9935-2002007F13E2}"/>
    <dgm:cxn modelId="{8DBA739E-4BB0-42C6-BD25-AB9DE7D4B97F}" srcId="{CB95D5FB-2E15-4BD7-AA52-078189A59C81}" destId="{53CC4F4E-3511-4095-9919-C273339CC47F}" srcOrd="5" destOrd="0" parTransId="{964D0CDC-A600-4A20-9DA3-346D3D9E9DC1}" sibTransId="{1A09488A-3B0E-47A4-B1E6-812788221197}"/>
    <dgm:cxn modelId="{3B6D8BA5-EC99-43D4-9286-B8CD44FD709D}" srcId="{CB95D5FB-2E15-4BD7-AA52-078189A59C81}" destId="{8F1A26FE-0E63-44CE-94E7-007BA328781F}" srcOrd="1" destOrd="0" parTransId="{26A777D9-2307-4596-876C-D22D8EB46C41}" sibTransId="{1FCE2AEA-5763-4152-BBD4-67620AA92CB5}"/>
    <dgm:cxn modelId="{1FEDB4AB-38DC-4C9D-A0E7-F86E57ACED83}" srcId="{CB95D5FB-2E15-4BD7-AA52-078189A59C81}" destId="{9871C6D7-5465-4850-8187-5F126C894296}" srcOrd="3" destOrd="0" parTransId="{296C16C9-1686-4E9D-B445-7F720E794FD0}" sibTransId="{58EF47E2-D046-4340-8DFB-FF1AF4772056}"/>
    <dgm:cxn modelId="{7821D9AE-1165-4C0E-B3AD-4B445BD6C2AE}" srcId="{CB95D5FB-2E15-4BD7-AA52-078189A59C81}" destId="{CDF82040-0DB1-484D-BCEB-6B8B2A6AEDB1}" srcOrd="6" destOrd="0" parTransId="{55417ED9-2595-402C-BDA5-9C9E1542FEEC}" sibTransId="{AAA5FB77-1C56-4783-A972-61552C3B53C5}"/>
    <dgm:cxn modelId="{A5CC59C3-7403-4F67-981B-3C0BBA874020}" type="presOf" srcId="{72A759C8-E514-45D4-A002-4E0AA1B08622}" destId="{EFA88E82-F117-481F-9779-ADAE7E2337EF}" srcOrd="0" destOrd="0" presId="urn:microsoft.com/office/officeart/2008/layout/LinedList"/>
    <dgm:cxn modelId="{404BE2D4-B3D1-4E8A-9466-AAD5B7A09C4C}" srcId="{CB95D5FB-2E15-4BD7-AA52-078189A59C81}" destId="{72A759C8-E514-45D4-A002-4E0AA1B08622}" srcOrd="7" destOrd="0" parTransId="{40B13CFA-439E-41AD-9952-BDA72BDBFDB5}" sibTransId="{7F3D143A-EC10-4AE8-91C9-A10D07E2834C}"/>
    <dgm:cxn modelId="{D18321D5-B965-45AB-8B1A-2BA20F5080B8}" srcId="{CB95D5FB-2E15-4BD7-AA52-078189A59C81}" destId="{FB39980A-66E2-4052-8865-576166170B22}" srcOrd="2" destOrd="0" parTransId="{F1F7A583-66BE-4A53-94CA-4B1CE6EABD34}" sibTransId="{FBC0294E-9E27-40A8-B6D4-F0925997B41A}"/>
    <dgm:cxn modelId="{DE35D6D8-15A9-48F5-89E2-95108CFCE87A}" srcId="{CB95D5FB-2E15-4BD7-AA52-078189A59C81}" destId="{4EC36641-A339-4BBE-9392-7139799011BF}" srcOrd="0" destOrd="0" parTransId="{A4F454F9-FF1E-4F92-99A6-D69D214428F2}" sibTransId="{7E7069DC-2C92-4DB0-A33E-37D555F8B421}"/>
    <dgm:cxn modelId="{C98D67DE-40BC-4000-9FC3-146364D69522}" type="presOf" srcId="{53CC4F4E-3511-4095-9919-C273339CC47F}" destId="{94BD6256-D9CD-47A6-AE46-C17E77066E17}" srcOrd="0" destOrd="0" presId="urn:microsoft.com/office/officeart/2008/layout/LinedList"/>
    <dgm:cxn modelId="{EE522EF0-7B79-41E5-8E81-E0E40F2EE8E8}" type="presOf" srcId="{8F1A26FE-0E63-44CE-94E7-007BA328781F}" destId="{F7031C3E-3350-45DD-8131-5B40C7B565CE}" srcOrd="0" destOrd="0" presId="urn:microsoft.com/office/officeart/2008/layout/LinedList"/>
    <dgm:cxn modelId="{78A539F7-B4C3-4C48-BECE-AEE12EE184D2}" type="presOf" srcId="{2355E62C-F93A-40FC-B271-7F99E1B78063}" destId="{A753D65D-B27E-4251-B9ED-21BE48D35A45}" srcOrd="0" destOrd="0" presId="urn:microsoft.com/office/officeart/2008/layout/LinedList"/>
    <dgm:cxn modelId="{A2480D83-BB32-4DBF-B335-4E88918B80DD}" type="presParOf" srcId="{3995C16E-5C72-4EF3-801A-874EB803B6AB}" destId="{B845AB25-2BC5-4723-AA07-1DDFE1049330}" srcOrd="0" destOrd="0" presId="urn:microsoft.com/office/officeart/2008/layout/LinedList"/>
    <dgm:cxn modelId="{CE719B37-1933-413D-BCFD-703E150A029D}" type="presParOf" srcId="{3995C16E-5C72-4EF3-801A-874EB803B6AB}" destId="{236D3392-62D9-4C74-9E0F-D6C59E47AD26}" srcOrd="1" destOrd="0" presId="urn:microsoft.com/office/officeart/2008/layout/LinedList"/>
    <dgm:cxn modelId="{2BD98142-39A5-437B-A5E8-B8B988B4E9E6}" type="presParOf" srcId="{236D3392-62D9-4C74-9E0F-D6C59E47AD26}" destId="{A6191595-5185-462D-9A41-928F99C40E0F}" srcOrd="0" destOrd="0" presId="urn:microsoft.com/office/officeart/2008/layout/LinedList"/>
    <dgm:cxn modelId="{145EA621-E2D0-47F6-A637-6288A228E1E3}" type="presParOf" srcId="{236D3392-62D9-4C74-9E0F-D6C59E47AD26}" destId="{C1B10123-D176-4A3A-8748-816649D17823}" srcOrd="1" destOrd="0" presId="urn:microsoft.com/office/officeart/2008/layout/LinedList"/>
    <dgm:cxn modelId="{639C128F-A25B-45B3-9BC9-1E4EE62A4374}" type="presParOf" srcId="{3995C16E-5C72-4EF3-801A-874EB803B6AB}" destId="{0AF0628B-85DC-46CE-AEE5-714BDC3BB1F6}" srcOrd="2" destOrd="0" presId="urn:microsoft.com/office/officeart/2008/layout/LinedList"/>
    <dgm:cxn modelId="{FEDF8BD0-93A0-454C-8FF3-84617DF9A84B}" type="presParOf" srcId="{3995C16E-5C72-4EF3-801A-874EB803B6AB}" destId="{208E7F5F-B776-4DCB-8008-7723B35A5FCA}" srcOrd="3" destOrd="0" presId="urn:microsoft.com/office/officeart/2008/layout/LinedList"/>
    <dgm:cxn modelId="{73D7703C-DF9E-4F25-86D8-6F1FD9EFA170}" type="presParOf" srcId="{208E7F5F-B776-4DCB-8008-7723B35A5FCA}" destId="{F7031C3E-3350-45DD-8131-5B40C7B565CE}" srcOrd="0" destOrd="0" presId="urn:microsoft.com/office/officeart/2008/layout/LinedList"/>
    <dgm:cxn modelId="{736A8BE3-6AA7-4E49-86AA-EBB2E19BF9B4}" type="presParOf" srcId="{208E7F5F-B776-4DCB-8008-7723B35A5FCA}" destId="{86C294C2-425A-4CFC-A576-F725A3D291AA}" srcOrd="1" destOrd="0" presId="urn:microsoft.com/office/officeart/2008/layout/LinedList"/>
    <dgm:cxn modelId="{40956B1E-13EB-430B-9843-C2ED65FB5DC2}" type="presParOf" srcId="{3995C16E-5C72-4EF3-801A-874EB803B6AB}" destId="{0724565A-D8BD-46D6-B5F2-05C8583A8D3D}" srcOrd="4" destOrd="0" presId="urn:microsoft.com/office/officeart/2008/layout/LinedList"/>
    <dgm:cxn modelId="{17F0B57F-C716-4DA3-B520-9B1B0A8A8979}" type="presParOf" srcId="{3995C16E-5C72-4EF3-801A-874EB803B6AB}" destId="{D137981E-DD21-4337-A4AF-2F0D4ACEF276}" srcOrd="5" destOrd="0" presId="urn:microsoft.com/office/officeart/2008/layout/LinedList"/>
    <dgm:cxn modelId="{2AF2352D-37F1-4531-AC04-068B4129960A}" type="presParOf" srcId="{D137981E-DD21-4337-A4AF-2F0D4ACEF276}" destId="{E2561BFC-F603-4CFC-ACED-AF50342C3AA8}" srcOrd="0" destOrd="0" presId="urn:microsoft.com/office/officeart/2008/layout/LinedList"/>
    <dgm:cxn modelId="{1F3DADF2-E55F-48AE-955D-414CE50335CF}" type="presParOf" srcId="{D137981E-DD21-4337-A4AF-2F0D4ACEF276}" destId="{867643B6-36B4-49DD-B049-BC35BC1AD2B3}" srcOrd="1" destOrd="0" presId="urn:microsoft.com/office/officeart/2008/layout/LinedList"/>
    <dgm:cxn modelId="{81B389EC-2154-4712-89A9-D925475DC231}" type="presParOf" srcId="{3995C16E-5C72-4EF3-801A-874EB803B6AB}" destId="{9C39BF2E-48A1-4DB2-AABD-292A72DAE725}" srcOrd="6" destOrd="0" presId="urn:microsoft.com/office/officeart/2008/layout/LinedList"/>
    <dgm:cxn modelId="{C5A8B205-48DD-4625-8DC0-FE8E09B49463}" type="presParOf" srcId="{3995C16E-5C72-4EF3-801A-874EB803B6AB}" destId="{CBE5F958-4C19-414A-BDA1-97768A461B95}" srcOrd="7" destOrd="0" presId="urn:microsoft.com/office/officeart/2008/layout/LinedList"/>
    <dgm:cxn modelId="{F8C7BBC7-91C9-4C0C-A21C-E14E00AB8DEA}" type="presParOf" srcId="{CBE5F958-4C19-414A-BDA1-97768A461B95}" destId="{03EE4CC0-A569-471F-AF0E-D8432F172F78}" srcOrd="0" destOrd="0" presId="urn:microsoft.com/office/officeart/2008/layout/LinedList"/>
    <dgm:cxn modelId="{DA2904E7-C220-49FC-986F-472E13EE1BE4}" type="presParOf" srcId="{CBE5F958-4C19-414A-BDA1-97768A461B95}" destId="{4E544EBA-B9D6-478B-9298-A651344C246D}" srcOrd="1" destOrd="0" presId="urn:microsoft.com/office/officeart/2008/layout/LinedList"/>
    <dgm:cxn modelId="{7B2CB7FF-0693-42CF-AF6F-BA94EBDF6613}" type="presParOf" srcId="{3995C16E-5C72-4EF3-801A-874EB803B6AB}" destId="{1CEC8F6E-80FB-4731-9794-8A2F3FE44C6B}" srcOrd="8" destOrd="0" presId="urn:microsoft.com/office/officeart/2008/layout/LinedList"/>
    <dgm:cxn modelId="{4030D52C-E6EC-4C50-8CA7-5B9440E8C4E9}" type="presParOf" srcId="{3995C16E-5C72-4EF3-801A-874EB803B6AB}" destId="{A2CBA194-CDD4-432A-B641-CEE4F0A8216C}" srcOrd="9" destOrd="0" presId="urn:microsoft.com/office/officeart/2008/layout/LinedList"/>
    <dgm:cxn modelId="{F095DAFF-DC2C-490C-9A94-FC2E4E8E0D8B}" type="presParOf" srcId="{A2CBA194-CDD4-432A-B641-CEE4F0A8216C}" destId="{6BB844BE-2DF5-46CC-B528-41C116FF8327}" srcOrd="0" destOrd="0" presId="urn:microsoft.com/office/officeart/2008/layout/LinedList"/>
    <dgm:cxn modelId="{98428BAA-4367-4512-A4B8-B1702826C53B}" type="presParOf" srcId="{A2CBA194-CDD4-432A-B641-CEE4F0A8216C}" destId="{2415DA7C-0F0C-4E8A-9CDC-B2EFB77636C3}" srcOrd="1" destOrd="0" presId="urn:microsoft.com/office/officeart/2008/layout/LinedList"/>
    <dgm:cxn modelId="{A99E0405-9C95-43F1-B58E-A733BC8F6581}" type="presParOf" srcId="{3995C16E-5C72-4EF3-801A-874EB803B6AB}" destId="{47F34EC2-9825-4029-9B4B-AD1DEBB1F2A8}" srcOrd="10" destOrd="0" presId="urn:microsoft.com/office/officeart/2008/layout/LinedList"/>
    <dgm:cxn modelId="{175B1155-0418-4979-8539-19339AFAF226}" type="presParOf" srcId="{3995C16E-5C72-4EF3-801A-874EB803B6AB}" destId="{D63C9573-398F-4703-8D68-1B9A7656D34C}" srcOrd="11" destOrd="0" presId="urn:microsoft.com/office/officeart/2008/layout/LinedList"/>
    <dgm:cxn modelId="{F56AA043-B883-4DB8-9CD5-9B49A38F4DB9}" type="presParOf" srcId="{D63C9573-398F-4703-8D68-1B9A7656D34C}" destId="{94BD6256-D9CD-47A6-AE46-C17E77066E17}" srcOrd="0" destOrd="0" presId="urn:microsoft.com/office/officeart/2008/layout/LinedList"/>
    <dgm:cxn modelId="{DBFE76AD-A4E8-4D80-B972-260C1F23435E}" type="presParOf" srcId="{D63C9573-398F-4703-8D68-1B9A7656D34C}" destId="{962CEBA3-287B-424B-B2E4-25D68C900017}" srcOrd="1" destOrd="0" presId="urn:microsoft.com/office/officeart/2008/layout/LinedList"/>
    <dgm:cxn modelId="{3276EBBB-C461-44A2-BA9E-E21143ED2387}" type="presParOf" srcId="{3995C16E-5C72-4EF3-801A-874EB803B6AB}" destId="{073C76DD-0A1D-4E8C-AE39-83A9B0355024}" srcOrd="12" destOrd="0" presId="urn:microsoft.com/office/officeart/2008/layout/LinedList"/>
    <dgm:cxn modelId="{D7E424FF-C2C0-493D-86F3-CBEA1C9EF44A}" type="presParOf" srcId="{3995C16E-5C72-4EF3-801A-874EB803B6AB}" destId="{C4D4F35D-F959-4867-91FC-345268FD1193}" srcOrd="13" destOrd="0" presId="urn:microsoft.com/office/officeart/2008/layout/LinedList"/>
    <dgm:cxn modelId="{56FB36EE-425B-448B-BBAF-6541FDE0566C}" type="presParOf" srcId="{C4D4F35D-F959-4867-91FC-345268FD1193}" destId="{61B9231D-7F36-4AA3-9B7E-997E95526189}" srcOrd="0" destOrd="0" presId="urn:microsoft.com/office/officeart/2008/layout/LinedList"/>
    <dgm:cxn modelId="{FFC4D22C-E156-4D6C-91B9-9DB4C2921E7D}" type="presParOf" srcId="{C4D4F35D-F959-4867-91FC-345268FD1193}" destId="{6F476EEE-E7C9-49F1-9B70-0EDEA74ED900}" srcOrd="1" destOrd="0" presId="urn:microsoft.com/office/officeart/2008/layout/LinedList"/>
    <dgm:cxn modelId="{9ACDC4B7-F1EA-4E44-86FD-D3D178EF5C46}" type="presParOf" srcId="{3995C16E-5C72-4EF3-801A-874EB803B6AB}" destId="{53BCEBF1-38DF-4EFE-8BE1-E4284E78EB94}" srcOrd="14" destOrd="0" presId="urn:microsoft.com/office/officeart/2008/layout/LinedList"/>
    <dgm:cxn modelId="{8EA0502F-2BCA-48D6-A322-54A7C402E53F}" type="presParOf" srcId="{3995C16E-5C72-4EF3-801A-874EB803B6AB}" destId="{CB1F8E85-AE64-4ED1-8AF8-6C26E6F590C7}" srcOrd="15" destOrd="0" presId="urn:microsoft.com/office/officeart/2008/layout/LinedList"/>
    <dgm:cxn modelId="{6F1C43BE-699B-4694-8CAE-19D55728136D}" type="presParOf" srcId="{CB1F8E85-AE64-4ED1-8AF8-6C26E6F590C7}" destId="{EFA88E82-F117-481F-9779-ADAE7E2337EF}" srcOrd="0" destOrd="0" presId="urn:microsoft.com/office/officeart/2008/layout/LinedList"/>
    <dgm:cxn modelId="{58295C5C-DA54-4F1B-8E66-79448332476B}" type="presParOf" srcId="{CB1F8E85-AE64-4ED1-8AF8-6C26E6F590C7}" destId="{C3EC9029-C68B-47D1-B6C5-859267DC3BFC}" srcOrd="1" destOrd="0" presId="urn:microsoft.com/office/officeart/2008/layout/LinedList"/>
    <dgm:cxn modelId="{B16D1D9B-60A6-4D0E-845F-D8BBB839C75F}" type="presParOf" srcId="{3995C16E-5C72-4EF3-801A-874EB803B6AB}" destId="{1F170870-CF4F-4D2A-BEFE-26AFEB6DCE73}" srcOrd="16" destOrd="0" presId="urn:microsoft.com/office/officeart/2008/layout/LinedList"/>
    <dgm:cxn modelId="{734F4C8B-D0E1-4EBA-9933-CE73FD8A3CA8}" type="presParOf" srcId="{3995C16E-5C72-4EF3-801A-874EB803B6AB}" destId="{F7A3C7BE-2AD4-4BC1-B094-A1085B8454B7}" srcOrd="17" destOrd="0" presId="urn:microsoft.com/office/officeart/2008/layout/LinedList"/>
    <dgm:cxn modelId="{CF3424C8-2FF5-4FC2-BBD9-DD38BA06159E}" type="presParOf" srcId="{F7A3C7BE-2AD4-4BC1-B094-A1085B8454B7}" destId="{4E1C15CA-9B3F-434F-8A92-A5969BAB5B22}" srcOrd="0" destOrd="0" presId="urn:microsoft.com/office/officeart/2008/layout/LinedList"/>
    <dgm:cxn modelId="{3E6B05B4-FDE2-423B-A551-68FC035D42CC}" type="presParOf" srcId="{F7A3C7BE-2AD4-4BC1-B094-A1085B8454B7}" destId="{7705CC51-46AB-4FEF-8BC5-BFF5B3302C02}" srcOrd="1" destOrd="0" presId="urn:microsoft.com/office/officeart/2008/layout/LinedList"/>
    <dgm:cxn modelId="{F9E05866-E18C-4DA4-86FB-BE1032CE1881}" type="presParOf" srcId="{3995C16E-5C72-4EF3-801A-874EB803B6AB}" destId="{F9F276B0-522F-4A89-B60F-154B459F22B2}" srcOrd="18" destOrd="0" presId="urn:microsoft.com/office/officeart/2008/layout/LinedList"/>
    <dgm:cxn modelId="{EB5D15D2-663F-42C7-9D9A-CFD5C14CF8FA}" type="presParOf" srcId="{3995C16E-5C72-4EF3-801A-874EB803B6AB}" destId="{3F8109C3-1604-46A0-BE2F-DAF960F09ABD}" srcOrd="19" destOrd="0" presId="urn:microsoft.com/office/officeart/2008/layout/LinedList"/>
    <dgm:cxn modelId="{0B23A4A4-BF5B-4D04-9BBD-DC2555376038}" type="presParOf" srcId="{3F8109C3-1604-46A0-BE2F-DAF960F09ABD}" destId="{B9E56BD6-DA18-4555-9417-17A457CFEF71}" srcOrd="0" destOrd="0" presId="urn:microsoft.com/office/officeart/2008/layout/LinedList"/>
    <dgm:cxn modelId="{1B9CE2F5-681A-479F-AE5E-F71D20B5D4F2}" type="presParOf" srcId="{3F8109C3-1604-46A0-BE2F-DAF960F09ABD}" destId="{B745F492-C898-4FBC-B428-771D3CA6D47E}" srcOrd="1" destOrd="0" presId="urn:microsoft.com/office/officeart/2008/layout/LinedList"/>
    <dgm:cxn modelId="{4761286B-7DEA-462A-8795-B610381C1F14}" type="presParOf" srcId="{3995C16E-5C72-4EF3-801A-874EB803B6AB}" destId="{22FDA2AD-034A-483A-A540-3AF64D08A77B}" srcOrd="20" destOrd="0" presId="urn:microsoft.com/office/officeart/2008/layout/LinedList"/>
    <dgm:cxn modelId="{0EB3BFE3-EB70-465B-A946-9B16BF962FD6}" type="presParOf" srcId="{3995C16E-5C72-4EF3-801A-874EB803B6AB}" destId="{ED42B47C-D3E9-48E3-99DC-342C3F91B3FB}" srcOrd="21" destOrd="0" presId="urn:microsoft.com/office/officeart/2008/layout/LinedList"/>
    <dgm:cxn modelId="{E904E6D4-89D0-4023-8ABD-69FC1431E300}" type="presParOf" srcId="{ED42B47C-D3E9-48E3-99DC-342C3F91B3FB}" destId="{A753D65D-B27E-4251-B9ED-21BE48D35A45}" srcOrd="0" destOrd="0" presId="urn:microsoft.com/office/officeart/2008/layout/LinedList"/>
    <dgm:cxn modelId="{7F533130-EF74-47B1-B448-E7F2D22BD049}" type="presParOf" srcId="{ED42B47C-D3E9-48E3-99DC-342C3F91B3FB}" destId="{5B3590D4-956E-4590-BB93-1E17566D15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172029-3745-42BB-937B-E1632C22F3D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FA0472B-F775-4BE8-8568-30A988B3FCD4}">
      <dgm:prSet phldrT="[Text]" phldr="0"/>
      <dgm:spPr/>
      <dgm:t>
        <a:bodyPr/>
        <a:lstStyle/>
        <a:p>
          <a:r>
            <a:rPr lang="en-IN">
              <a:latin typeface="Gill Sans Nova"/>
            </a:rPr>
            <a:t>GBP/USD</a:t>
          </a:r>
          <a:endParaRPr lang="en-IN"/>
        </a:p>
      </dgm:t>
    </dgm:pt>
    <dgm:pt modelId="{965E99C1-FC31-4327-8D45-071843C3651A}" type="parTrans" cxnId="{7B1E4A62-17CE-421A-81D3-ECB95937EB43}">
      <dgm:prSet/>
      <dgm:spPr/>
      <dgm:t>
        <a:bodyPr/>
        <a:lstStyle/>
        <a:p>
          <a:endParaRPr lang="en-IN"/>
        </a:p>
      </dgm:t>
    </dgm:pt>
    <dgm:pt modelId="{9542E579-5FF9-4B6F-AFA8-BA3D08B0D78A}" type="sibTrans" cxnId="{7B1E4A62-17CE-421A-81D3-ECB95937EB43}">
      <dgm:prSet/>
      <dgm:spPr/>
      <dgm:t>
        <a:bodyPr/>
        <a:lstStyle/>
        <a:p>
          <a:endParaRPr lang="en-IN"/>
        </a:p>
      </dgm:t>
    </dgm:pt>
    <dgm:pt modelId="{10E49F28-4388-4227-B63C-C2D719E1670E}">
      <dgm:prSet phldrT="[Text]" phldr="0"/>
      <dgm:spPr/>
      <dgm:t>
        <a:bodyPr/>
        <a:lstStyle/>
        <a:p>
          <a:pPr rtl="0"/>
          <a:r>
            <a:rPr lang="en-US">
              <a:solidFill>
                <a:srgbClr val="000000"/>
              </a:solidFill>
              <a:latin typeface="Calibri"/>
              <a:cs typeface="Calibri"/>
            </a:rPr>
            <a:t>AIRMS DT outperforms the MRB strategy in returns for 6 out of 7 years</a:t>
          </a:r>
          <a:r>
            <a:rPr lang="en-US">
              <a:latin typeface="Calibri"/>
              <a:cs typeface="Calibri"/>
            </a:rPr>
            <a:t>, </a:t>
          </a:r>
          <a:r>
            <a:rPr lang="en-US">
              <a:solidFill>
                <a:srgbClr val="000000"/>
              </a:solidFill>
              <a:latin typeface="Calibri"/>
              <a:cs typeface="Calibri"/>
            </a:rPr>
            <a:t>largest improvement in 2010</a:t>
          </a:r>
          <a:r>
            <a:rPr lang="en-US">
              <a:latin typeface="Calibri"/>
              <a:cs typeface="Calibri"/>
            </a:rPr>
            <a:t>.</a:t>
          </a:r>
          <a:endParaRPr lang="en-IN"/>
        </a:p>
      </dgm:t>
    </dgm:pt>
    <dgm:pt modelId="{387135EC-1C8F-49A2-A7A4-AAED42BCE8D0}" type="parTrans" cxnId="{0E4BD04B-B927-415A-92A8-756AD270D42D}">
      <dgm:prSet/>
      <dgm:spPr/>
      <dgm:t>
        <a:bodyPr/>
        <a:lstStyle/>
        <a:p>
          <a:endParaRPr lang="en-IN"/>
        </a:p>
      </dgm:t>
    </dgm:pt>
    <dgm:pt modelId="{F583E715-9A11-4EEA-8B0A-6B674B3BA39F}" type="sibTrans" cxnId="{0E4BD04B-B927-415A-92A8-756AD270D42D}">
      <dgm:prSet/>
      <dgm:spPr/>
      <dgm:t>
        <a:bodyPr/>
        <a:lstStyle/>
        <a:p>
          <a:endParaRPr lang="en-IN"/>
        </a:p>
      </dgm:t>
    </dgm:pt>
    <dgm:pt modelId="{5427752D-F5A0-45C7-8917-A18A4BA50D04}">
      <dgm:prSet phldrT="[Text]" phldr="0"/>
      <dgm:spPr/>
      <dgm:t>
        <a:bodyPr/>
        <a:lstStyle/>
        <a:p>
          <a:r>
            <a:rPr lang="en-US">
              <a:solidFill>
                <a:srgbClr val="000000"/>
              </a:solidFill>
              <a:latin typeface="Calibri"/>
              <a:cs typeface="Calibri"/>
            </a:rPr>
            <a:t>The return increased by almost 645% from -2.97% to 16.21%</a:t>
          </a:r>
          <a:endParaRPr lang="en-IN"/>
        </a:p>
      </dgm:t>
    </dgm:pt>
    <dgm:pt modelId="{8C17DD50-264F-4279-A828-F9A9E06DC7CB}" type="parTrans" cxnId="{F0356789-85DB-4017-8E9B-F498C95E4965}">
      <dgm:prSet/>
      <dgm:spPr/>
      <dgm:t>
        <a:bodyPr/>
        <a:lstStyle/>
        <a:p>
          <a:endParaRPr lang="en-IN"/>
        </a:p>
      </dgm:t>
    </dgm:pt>
    <dgm:pt modelId="{A88BAC17-308D-4178-AE6D-5BA7EBB75613}" type="sibTrans" cxnId="{F0356789-85DB-4017-8E9B-F498C95E4965}">
      <dgm:prSet/>
      <dgm:spPr/>
      <dgm:t>
        <a:bodyPr/>
        <a:lstStyle/>
        <a:p>
          <a:endParaRPr lang="en-IN"/>
        </a:p>
      </dgm:t>
    </dgm:pt>
    <dgm:pt modelId="{0D563A04-2583-4AF3-B730-0F7C5DC05E2C}">
      <dgm:prSet phldrT="[Text]" phldr="0"/>
      <dgm:spPr/>
      <dgm:t>
        <a:bodyPr/>
        <a:lstStyle/>
        <a:p>
          <a:pPr rtl="0"/>
          <a:r>
            <a:rPr lang="en-US"/>
            <a:t>The AIRMS strategy achieves a total return of 111.42%, surpassing the MRB strategy by 118% and demonstrating reduced fluctuations.</a:t>
          </a:r>
          <a:r>
            <a:rPr lang="en-US">
              <a:latin typeface="Gill Sans Nova"/>
            </a:rPr>
            <a:t> </a:t>
          </a:r>
          <a:endParaRPr lang="en-US">
            <a:latin typeface="Calibri"/>
            <a:cs typeface="Calibri"/>
          </a:endParaRPr>
        </a:p>
      </dgm:t>
    </dgm:pt>
    <dgm:pt modelId="{0D6C632C-ADA8-460A-9368-234794F75EE2}" type="parTrans" cxnId="{338C95FC-F0A5-4399-9F42-8DC54A75FEBA}">
      <dgm:prSet/>
      <dgm:spPr/>
      <dgm:t>
        <a:bodyPr/>
        <a:lstStyle/>
        <a:p>
          <a:endParaRPr lang="en-IN"/>
        </a:p>
      </dgm:t>
    </dgm:pt>
    <dgm:pt modelId="{1B314F3A-6F3E-41BC-87A6-5E60DDE49D21}" type="sibTrans" cxnId="{338C95FC-F0A5-4399-9F42-8DC54A75FEBA}">
      <dgm:prSet/>
      <dgm:spPr/>
      <dgm:t>
        <a:bodyPr/>
        <a:lstStyle/>
        <a:p>
          <a:endParaRPr lang="en-IN"/>
        </a:p>
      </dgm:t>
    </dgm:pt>
    <dgm:pt modelId="{7F09594E-04EF-41D9-BCE9-27A65F442DA1}">
      <dgm:prSet phldrT="[Text]" phldr="0"/>
      <dgm:spPr/>
      <dgm:t>
        <a:bodyPr/>
        <a:lstStyle/>
        <a:p>
          <a:r>
            <a:rPr lang="en-IN">
              <a:latin typeface="Gill Sans Nova"/>
            </a:rPr>
            <a:t>USD/JPY</a:t>
          </a:r>
          <a:endParaRPr lang="en-IN"/>
        </a:p>
      </dgm:t>
    </dgm:pt>
    <dgm:pt modelId="{1D85F1E9-CA50-4B4F-8413-65632B451A1E}" type="parTrans" cxnId="{650DD415-0722-47AA-A21F-5E0A5B601880}">
      <dgm:prSet/>
      <dgm:spPr/>
      <dgm:t>
        <a:bodyPr/>
        <a:lstStyle/>
        <a:p>
          <a:endParaRPr lang="en-IN"/>
        </a:p>
      </dgm:t>
    </dgm:pt>
    <dgm:pt modelId="{D806A8B3-CF28-45C6-9360-16CB482CE7F4}" type="sibTrans" cxnId="{650DD415-0722-47AA-A21F-5E0A5B601880}">
      <dgm:prSet/>
      <dgm:spPr/>
      <dgm:t>
        <a:bodyPr/>
        <a:lstStyle/>
        <a:p>
          <a:endParaRPr lang="en-IN"/>
        </a:p>
      </dgm:t>
    </dgm:pt>
    <dgm:pt modelId="{DC94DD84-A83A-43BC-A4B1-6D147892B830}">
      <dgm:prSet phldrT="[Text]" phldr="0"/>
      <dgm:spPr/>
      <dgm:t>
        <a:bodyPr/>
        <a:lstStyle/>
        <a:p>
          <a:pPr rtl="0"/>
          <a:r>
            <a:rPr lang="en-IN"/>
            <a:t>AIRMS DT  outperforms the MRB strategy in returns  of 6 out of 7 years, largest improvement in 2011, where AIRMS improves the return by 104%.</a:t>
          </a:r>
        </a:p>
      </dgm:t>
    </dgm:pt>
    <dgm:pt modelId="{E7E66833-EFDB-4146-8E29-0CE6AC1A2108}" type="parTrans" cxnId="{519AE83D-57B8-4138-8C36-A78500B4C09F}">
      <dgm:prSet/>
      <dgm:spPr/>
      <dgm:t>
        <a:bodyPr/>
        <a:lstStyle/>
        <a:p>
          <a:endParaRPr lang="en-IN"/>
        </a:p>
      </dgm:t>
    </dgm:pt>
    <dgm:pt modelId="{947BACB4-EDE7-4121-AF0E-2FAD27904413}" type="sibTrans" cxnId="{519AE83D-57B8-4138-8C36-A78500B4C09F}">
      <dgm:prSet/>
      <dgm:spPr/>
      <dgm:t>
        <a:bodyPr/>
        <a:lstStyle/>
        <a:p>
          <a:endParaRPr lang="en-IN"/>
        </a:p>
      </dgm:t>
    </dgm:pt>
    <dgm:pt modelId="{41829710-BCA5-4AA6-84F3-7FC10C1853D7}">
      <dgm:prSet phldrT="[Text]" phldr="0"/>
      <dgm:spPr/>
      <dgm:t>
        <a:bodyPr/>
        <a:lstStyle/>
        <a:p>
          <a:pPr rtl="0"/>
          <a:r>
            <a:rPr lang="en-IN">
              <a:latin typeface="Gill Sans Nova"/>
            </a:rPr>
            <a:t>AIRMS DT </a:t>
          </a:r>
          <a:r>
            <a:rPr lang="en-IN"/>
            <a:t>reduces the standard deviation of returns by 10% between 2010-2016.</a:t>
          </a:r>
        </a:p>
      </dgm:t>
    </dgm:pt>
    <dgm:pt modelId="{47752001-C317-4AB2-9D4A-B2B537310994}" type="parTrans" cxnId="{13E5941C-1741-443E-B540-C0F121A3A3E7}">
      <dgm:prSet/>
      <dgm:spPr/>
      <dgm:t>
        <a:bodyPr/>
        <a:lstStyle/>
        <a:p>
          <a:endParaRPr lang="en-IN"/>
        </a:p>
      </dgm:t>
    </dgm:pt>
    <dgm:pt modelId="{F7A15F4F-73D0-433D-B852-16E9D07C478C}" type="sibTrans" cxnId="{13E5941C-1741-443E-B540-C0F121A3A3E7}">
      <dgm:prSet/>
      <dgm:spPr/>
      <dgm:t>
        <a:bodyPr/>
        <a:lstStyle/>
        <a:p>
          <a:endParaRPr lang="en-IN"/>
        </a:p>
      </dgm:t>
    </dgm:pt>
    <dgm:pt modelId="{1775B965-65CC-40DC-B049-D1BFB35DD169}">
      <dgm:prSet phldrT="[Text]" phldr="0"/>
      <dgm:spPr/>
      <dgm:t>
        <a:bodyPr/>
        <a:lstStyle/>
        <a:p>
          <a:pPr rtl="0"/>
          <a:r>
            <a:rPr lang="en-IN"/>
            <a:t>AIRMS achieves a total return of 123.18%, improving the return by 64.55%.</a:t>
          </a:r>
          <a:r>
            <a:rPr lang="en-IN">
              <a:latin typeface="Gill Sans Nova"/>
            </a:rPr>
            <a:t> </a:t>
          </a:r>
          <a:endParaRPr lang="en-IN"/>
        </a:p>
      </dgm:t>
    </dgm:pt>
    <dgm:pt modelId="{B3257111-D2F7-45FA-B92E-DBC523F9A8EE}" type="parTrans" cxnId="{11E30566-F11A-4CA0-9259-F3710519B71C}">
      <dgm:prSet/>
      <dgm:spPr/>
      <dgm:t>
        <a:bodyPr/>
        <a:lstStyle/>
        <a:p>
          <a:endParaRPr lang="en-IN"/>
        </a:p>
      </dgm:t>
    </dgm:pt>
    <dgm:pt modelId="{75580DEB-074C-4D77-A6A9-F4D87BADA12B}" type="sibTrans" cxnId="{11E30566-F11A-4CA0-9259-F3710519B71C}">
      <dgm:prSet/>
      <dgm:spPr/>
      <dgm:t>
        <a:bodyPr/>
        <a:lstStyle/>
        <a:p>
          <a:endParaRPr lang="en-IN"/>
        </a:p>
      </dgm:t>
    </dgm:pt>
    <dgm:pt modelId="{1AB4FD6E-CDF3-470B-910F-7E88976F465E}">
      <dgm:prSet phldrT="[Text]" phldr="0"/>
      <dgm:spPr/>
      <dgm:t>
        <a:bodyPr/>
        <a:lstStyle/>
        <a:p>
          <a:r>
            <a:rPr lang="en-IN">
              <a:latin typeface="Gill Sans Nova"/>
            </a:rPr>
            <a:t>EUR/USD</a:t>
          </a:r>
          <a:endParaRPr lang="en-IN"/>
        </a:p>
      </dgm:t>
    </dgm:pt>
    <dgm:pt modelId="{6915AA8F-7FE4-4484-AFCB-507A6077C15E}" type="parTrans" cxnId="{10DD788A-B289-468F-8022-23B8573FBEA7}">
      <dgm:prSet/>
      <dgm:spPr/>
      <dgm:t>
        <a:bodyPr/>
        <a:lstStyle/>
        <a:p>
          <a:endParaRPr lang="en-IN"/>
        </a:p>
      </dgm:t>
    </dgm:pt>
    <dgm:pt modelId="{7AC9093A-61D5-4684-8DA4-A5539E2E19AA}" type="sibTrans" cxnId="{10DD788A-B289-468F-8022-23B8573FBEA7}">
      <dgm:prSet/>
      <dgm:spPr/>
      <dgm:t>
        <a:bodyPr/>
        <a:lstStyle/>
        <a:p>
          <a:endParaRPr lang="en-IN"/>
        </a:p>
      </dgm:t>
    </dgm:pt>
    <dgm:pt modelId="{A25F1528-05FB-4D4F-8081-D389F132FFD0}">
      <dgm:prSet phldr="0"/>
      <dgm:spPr/>
      <dgm:t>
        <a:bodyPr/>
        <a:lstStyle/>
        <a:p>
          <a:pPr rtl="0"/>
          <a:r>
            <a:rPr lang="en-IN"/>
            <a:t>AIRMS DT  outperforms the MRB strategy in returns  of 6 out of 7 years, largest improvement in 2011</a:t>
          </a:r>
          <a:endParaRPr lang="en-IN">
            <a:latin typeface="Gill Sans Nova"/>
          </a:endParaRPr>
        </a:p>
      </dgm:t>
    </dgm:pt>
    <dgm:pt modelId="{85EF291E-776D-4752-96D2-E61846BE426A}" type="parTrans" cxnId="{9AD3E968-42EE-44CE-87C1-5BDD9EE9338E}">
      <dgm:prSet/>
      <dgm:spPr/>
    </dgm:pt>
    <dgm:pt modelId="{1CEA9F15-1515-4836-A792-A2BC4894F650}" type="sibTrans" cxnId="{9AD3E968-42EE-44CE-87C1-5BDD9EE9338E}">
      <dgm:prSet/>
      <dgm:spPr/>
    </dgm:pt>
    <dgm:pt modelId="{7FC3B135-E4FD-42DB-9F01-E850E038593E}">
      <dgm:prSet phldr="0"/>
      <dgm:spPr/>
      <dgm:t>
        <a:bodyPr/>
        <a:lstStyle/>
        <a:p>
          <a:pPr rtl="0"/>
          <a:r>
            <a:rPr lang="en-IN">
              <a:solidFill>
                <a:srgbClr val="000000"/>
              </a:solidFill>
              <a:latin typeface="Calibri"/>
              <a:cs typeface="Calibri"/>
            </a:rPr>
            <a:t>AIRMS DT</a:t>
          </a:r>
          <a:r>
            <a:rPr lang="en-IN">
              <a:latin typeface="Calibri"/>
              <a:cs typeface="Calibri"/>
            </a:rPr>
            <a:t> </a:t>
          </a:r>
          <a:r>
            <a:rPr lang="en-IN">
              <a:latin typeface="Gill Sans Nova"/>
            </a:rPr>
            <a:t>improves</a:t>
          </a:r>
          <a:r>
            <a:rPr lang="en-IN"/>
            <a:t> the return by 1500%.</a:t>
          </a:r>
          <a:endParaRPr lang="en-IN">
            <a:latin typeface="Gill Sans Nova"/>
          </a:endParaRPr>
        </a:p>
      </dgm:t>
    </dgm:pt>
    <dgm:pt modelId="{5FA8134A-A449-4D71-AD92-A9F339CD4A87}" type="parTrans" cxnId="{81A20B65-8AAD-4EE4-92F8-BC964A05170A}">
      <dgm:prSet/>
      <dgm:spPr/>
    </dgm:pt>
    <dgm:pt modelId="{AF73BBF9-D67F-4DE0-83C3-3A68D4C33BA4}" type="sibTrans" cxnId="{81A20B65-8AAD-4EE4-92F8-BC964A05170A}">
      <dgm:prSet/>
      <dgm:spPr/>
    </dgm:pt>
    <dgm:pt modelId="{CDB9707C-AE4C-41AC-B160-514B5BA5FD18}">
      <dgm:prSet phldr="0"/>
      <dgm:spPr/>
      <dgm:t>
        <a:bodyPr/>
        <a:lstStyle/>
        <a:p>
          <a:pPr rtl="0"/>
          <a:r>
            <a:rPr lang="en-IN">
              <a:latin typeface="Gill Sans Nova"/>
            </a:rPr>
            <a:t>AIRMS DT reduces</a:t>
          </a:r>
          <a:r>
            <a:rPr lang="en-IN"/>
            <a:t> the standard deviation of returns by 10% .</a:t>
          </a:r>
          <a:endParaRPr lang="en-IN">
            <a:latin typeface="Gill Sans Nova"/>
          </a:endParaRPr>
        </a:p>
      </dgm:t>
    </dgm:pt>
    <dgm:pt modelId="{42B04AA1-AD75-4685-A64B-9976A55D48DC}" type="parTrans" cxnId="{3F8E170D-B331-4C53-91D1-D17C99EA23B1}">
      <dgm:prSet/>
      <dgm:spPr/>
    </dgm:pt>
    <dgm:pt modelId="{E40C465A-DBEE-40C2-BEF8-1422A3967AA4}" type="sibTrans" cxnId="{3F8E170D-B331-4C53-91D1-D17C99EA23B1}">
      <dgm:prSet/>
      <dgm:spPr/>
    </dgm:pt>
    <dgm:pt modelId="{3E848F6E-72B5-46D3-A3DC-A78E3D5D0511}">
      <dgm:prSet phldr="0"/>
      <dgm:spPr/>
      <dgm:t>
        <a:bodyPr/>
        <a:lstStyle/>
        <a:p>
          <a:pPr rtl="0"/>
          <a:r>
            <a:rPr lang="en-IN"/>
            <a:t>AIRMS achieves a total return of 194.28%improving the return by 24.70% .</a:t>
          </a:r>
          <a:r>
            <a:rPr lang="en-IN">
              <a:latin typeface="Gill Sans Nova"/>
            </a:rPr>
            <a:t> </a:t>
          </a:r>
        </a:p>
      </dgm:t>
    </dgm:pt>
    <dgm:pt modelId="{5A2022D8-B31C-49D5-8091-F2DC09F096EB}" type="parTrans" cxnId="{B48FA214-4F51-49CE-81CC-43066592192A}">
      <dgm:prSet/>
      <dgm:spPr/>
    </dgm:pt>
    <dgm:pt modelId="{542BEA07-AAD2-43EF-B616-D9AA9C9E41AE}" type="sibTrans" cxnId="{B48FA214-4F51-49CE-81CC-43066592192A}">
      <dgm:prSet/>
      <dgm:spPr/>
    </dgm:pt>
    <dgm:pt modelId="{20A9DFFE-4BD8-445A-A0D3-2CC5C47F8896}">
      <dgm:prSet phldr="0"/>
      <dgm:spPr/>
      <dgm:t>
        <a:bodyPr/>
        <a:lstStyle/>
        <a:p>
          <a:r>
            <a:rPr lang="en-IN">
              <a:latin typeface="Gill Sans Nova"/>
            </a:rPr>
            <a:t>GBP/JPY</a:t>
          </a:r>
        </a:p>
      </dgm:t>
    </dgm:pt>
    <dgm:pt modelId="{3F9FCA17-7674-4A8B-9D27-83AD76524326}" type="parTrans" cxnId="{94B1EE2C-9D8B-44ED-8DFE-8FF4FF9F7F25}">
      <dgm:prSet/>
      <dgm:spPr/>
    </dgm:pt>
    <dgm:pt modelId="{ECEF678D-A0E5-478C-90EB-60A375591B43}" type="sibTrans" cxnId="{94B1EE2C-9D8B-44ED-8DFE-8FF4FF9F7F25}">
      <dgm:prSet/>
      <dgm:spPr/>
    </dgm:pt>
    <dgm:pt modelId="{32BDC211-6C12-4F21-8FF3-E641632EFE75}">
      <dgm:prSet phldr="0"/>
      <dgm:spPr/>
      <dgm:t>
        <a:bodyPr/>
        <a:lstStyle/>
        <a:p>
          <a:r>
            <a:rPr lang="en-US"/>
            <a:t>AIRMS DT  outperforms the MRB strategy in returns  of 5 out of 7 years, largest improvement in 2016</a:t>
          </a:r>
          <a:endParaRPr lang="en-IN">
            <a:solidFill>
              <a:srgbClr val="444444"/>
            </a:solidFill>
            <a:latin typeface="Calibri"/>
            <a:cs typeface="Calibri"/>
          </a:endParaRPr>
        </a:p>
      </dgm:t>
    </dgm:pt>
    <dgm:pt modelId="{63188A4E-89E4-4330-8011-E74B177696DE}" type="parTrans" cxnId="{6F3A55D8-395F-4273-BEA6-34EC2915D076}">
      <dgm:prSet/>
      <dgm:spPr/>
    </dgm:pt>
    <dgm:pt modelId="{714E3769-C9FA-45EE-B637-F306A48BC1E0}" type="sibTrans" cxnId="{6F3A55D8-395F-4273-BEA6-34EC2915D076}">
      <dgm:prSet/>
      <dgm:spPr/>
    </dgm:pt>
    <dgm:pt modelId="{11633585-C7BA-4E2D-AF45-60130941E17D}">
      <dgm:prSet phldr="0"/>
      <dgm:spPr/>
      <dgm:t>
        <a:bodyPr/>
        <a:lstStyle/>
        <a:p>
          <a:pPr rtl="0"/>
          <a:r>
            <a:rPr lang="en-US">
              <a:latin typeface="Gill Sans Nova"/>
              <a:cs typeface="Calibri"/>
            </a:rPr>
            <a:t>ARIMS DT </a:t>
          </a:r>
          <a:r>
            <a:rPr lang="en-US"/>
            <a:t>Improves the return by 53.28%</a:t>
          </a:r>
        </a:p>
      </dgm:t>
    </dgm:pt>
    <dgm:pt modelId="{41598DDD-CAF0-49EA-BE61-641877DB3AFA}" type="parTrans" cxnId="{7D980EBE-C5E9-4560-B6A1-6ED343CEB4AE}">
      <dgm:prSet/>
      <dgm:spPr/>
    </dgm:pt>
    <dgm:pt modelId="{95AB656B-0636-4A65-A147-8AE25885D77E}" type="sibTrans" cxnId="{7D980EBE-C5E9-4560-B6A1-6ED343CEB4AE}">
      <dgm:prSet/>
      <dgm:spPr/>
    </dgm:pt>
    <dgm:pt modelId="{911EDBF3-9B1B-4789-8CE5-F9E5702C3539}">
      <dgm:prSet phldr="0"/>
      <dgm:spPr/>
      <dgm:t>
        <a:bodyPr/>
        <a:lstStyle/>
        <a:p>
          <a:pPr rtl="0"/>
          <a:r>
            <a:rPr lang="en-US"/>
            <a:t>AIRMS achieves a total return of  240.54% improving the return by 10.55% .</a:t>
          </a:r>
          <a:r>
            <a:rPr lang="en-US">
              <a:latin typeface="Gill Sans Nova"/>
            </a:rPr>
            <a:t> </a:t>
          </a:r>
        </a:p>
      </dgm:t>
    </dgm:pt>
    <dgm:pt modelId="{EA3D5612-E119-4BEA-83B0-D7A2AC96AD5C}" type="parTrans" cxnId="{27679FF4-6475-4EF1-ABDC-E22F91583856}">
      <dgm:prSet/>
      <dgm:spPr/>
    </dgm:pt>
    <dgm:pt modelId="{85F7BFEB-7648-495F-9E45-18482F295F7A}" type="sibTrans" cxnId="{27679FF4-6475-4EF1-ABDC-E22F91583856}">
      <dgm:prSet/>
      <dgm:spPr/>
    </dgm:pt>
    <dgm:pt modelId="{DDC73594-DB7C-49F0-8458-B5CB71F2EAE9}">
      <dgm:prSet phldr="0"/>
      <dgm:spPr/>
      <dgm:t>
        <a:bodyPr/>
        <a:lstStyle/>
        <a:p>
          <a:r>
            <a:rPr lang="en-US">
              <a:latin typeface="Gill Sans Nova"/>
            </a:rPr>
            <a:t>EUR/JPY</a:t>
          </a:r>
        </a:p>
      </dgm:t>
    </dgm:pt>
    <dgm:pt modelId="{23D3A83C-EF1A-44F7-856F-10561C68753B}" type="parTrans" cxnId="{3601EAA0-941D-44B1-822B-5EA3D903104B}">
      <dgm:prSet/>
      <dgm:spPr/>
    </dgm:pt>
    <dgm:pt modelId="{B1F35625-CAD2-47B6-B91B-F220DCD2EF0E}" type="sibTrans" cxnId="{3601EAA0-941D-44B1-822B-5EA3D903104B}">
      <dgm:prSet/>
      <dgm:spPr/>
    </dgm:pt>
    <dgm:pt modelId="{19AE3DB8-84B8-4729-B9D6-B01EC9029070}">
      <dgm:prSet phldr="0"/>
      <dgm:spPr/>
      <dgm:t>
        <a:bodyPr/>
        <a:lstStyle/>
        <a:p>
          <a:pPr rtl="0"/>
          <a:r>
            <a:rPr lang="en-US">
              <a:latin typeface="Gill Sans Nova"/>
            </a:rPr>
            <a:t>ARIMS </a:t>
          </a:r>
          <a:r>
            <a:rPr lang="en-US"/>
            <a:t>Improves the return by 176</a:t>
          </a:r>
          <a:r>
            <a:rPr lang="en-US">
              <a:latin typeface="Gill Sans Nova"/>
            </a:rPr>
            <a:t>%.</a:t>
          </a:r>
          <a:r>
            <a:rPr lang="en-US"/>
            <a:t> </a:t>
          </a:r>
        </a:p>
      </dgm:t>
    </dgm:pt>
    <dgm:pt modelId="{5B4293B0-18B8-4E5B-A682-E406DE67CCB0}" type="parTrans" cxnId="{CD79EB02-C4E9-4B0A-99F2-6AE9CDE8D1C6}">
      <dgm:prSet/>
      <dgm:spPr/>
    </dgm:pt>
    <dgm:pt modelId="{44655B59-06E9-49DA-817C-63B48B4ED03B}" type="sibTrans" cxnId="{CD79EB02-C4E9-4B0A-99F2-6AE9CDE8D1C6}">
      <dgm:prSet/>
      <dgm:spPr/>
    </dgm:pt>
    <dgm:pt modelId="{07340EB0-95C2-41EF-9DC6-A34D97E4FB30}">
      <dgm:prSet phldr="0"/>
      <dgm:spPr/>
      <dgm:t>
        <a:bodyPr/>
        <a:lstStyle/>
        <a:p>
          <a:r>
            <a:rPr lang="en-US"/>
            <a:t>AIRMS DT  outperforms the MRB strategy in returns  of 5 out of 7 years, largest improvement in 2013</a:t>
          </a:r>
          <a:endParaRPr lang="en-US">
            <a:solidFill>
              <a:srgbClr val="444444"/>
            </a:solidFill>
            <a:latin typeface="Gill Sans Nova"/>
            <a:cs typeface="Calibri"/>
          </a:endParaRPr>
        </a:p>
      </dgm:t>
    </dgm:pt>
    <dgm:pt modelId="{EE2EF4AE-D1EE-42ED-9270-B56DC6765FB9}" type="parTrans" cxnId="{4A852BFA-AB4F-4BD1-B2A8-730A562C43F3}">
      <dgm:prSet/>
      <dgm:spPr/>
    </dgm:pt>
    <dgm:pt modelId="{9A897922-CAD6-4A31-B7FF-1B08B3934FFD}" type="sibTrans" cxnId="{4A852BFA-AB4F-4BD1-B2A8-730A562C43F3}">
      <dgm:prSet/>
      <dgm:spPr/>
    </dgm:pt>
    <dgm:pt modelId="{E61AF940-494F-4E5F-AB2A-33401C87F42E}">
      <dgm:prSet phldr="0"/>
      <dgm:spPr/>
      <dgm:t>
        <a:bodyPr/>
        <a:lstStyle/>
        <a:p>
          <a:pPr rtl="0"/>
          <a:r>
            <a:rPr lang="en-US"/>
            <a:t>AIRMS achieves a total return of  240.54</a:t>
          </a:r>
          <a:r>
            <a:rPr lang="en-US">
              <a:latin typeface="Gill Sans Nova"/>
            </a:rPr>
            <a:t>%</a:t>
          </a:r>
          <a:r>
            <a:rPr lang="en-US"/>
            <a:t> improving the return by 10.55% .</a:t>
          </a:r>
          <a:endParaRPr lang="en-US">
            <a:latin typeface="Gill Sans Nova"/>
          </a:endParaRPr>
        </a:p>
      </dgm:t>
    </dgm:pt>
    <dgm:pt modelId="{AAD11D7E-59A7-490D-9AF4-9DCD6F77A06A}" type="parTrans" cxnId="{937CB4E3-23E4-43B8-BB2B-F5D3BA64DAA7}">
      <dgm:prSet/>
      <dgm:spPr/>
    </dgm:pt>
    <dgm:pt modelId="{C71FCA4D-3E47-4356-AC07-C69D86CD11AB}" type="sibTrans" cxnId="{937CB4E3-23E4-43B8-BB2B-F5D3BA64DAA7}">
      <dgm:prSet/>
      <dgm:spPr/>
    </dgm:pt>
    <dgm:pt modelId="{097DC468-BF8F-47E3-83EE-047D89A1FFA1}">
      <dgm:prSet phldr="0"/>
      <dgm:spPr/>
      <dgm:t>
        <a:bodyPr/>
        <a:lstStyle/>
        <a:p>
          <a:pPr rtl="0"/>
          <a:r>
            <a:rPr lang="en-US"/>
            <a:t>The AIRMS strategy achieves a total return of 273.59%, surpassing the MRB strategy by 31% and demonstrating reduced fluctuations.</a:t>
          </a:r>
          <a:r>
            <a:rPr lang="en-US">
              <a:latin typeface="Gill Sans Nova"/>
            </a:rPr>
            <a:t> </a:t>
          </a:r>
        </a:p>
      </dgm:t>
    </dgm:pt>
    <dgm:pt modelId="{03471E13-9F6E-4EEF-AA18-7E8CA09797C9}" type="parTrans" cxnId="{834E6543-632A-429C-8AB3-F51F5B03222F}">
      <dgm:prSet/>
      <dgm:spPr/>
    </dgm:pt>
    <dgm:pt modelId="{F471B62E-2290-4A70-A0FE-9E65AA85722E}" type="sibTrans" cxnId="{834E6543-632A-429C-8AB3-F51F5B03222F}">
      <dgm:prSet/>
      <dgm:spPr/>
    </dgm:pt>
    <dgm:pt modelId="{1BAA5F1D-923E-472B-8749-6EA4E1B2F3EB}" type="pres">
      <dgm:prSet presAssocID="{35172029-3745-42BB-937B-E1632C22F3D4}" presName="diagram" presStyleCnt="0">
        <dgm:presLayoutVars>
          <dgm:chPref val="1"/>
          <dgm:dir/>
          <dgm:animOne val="branch"/>
          <dgm:animLvl val="lvl"/>
          <dgm:resizeHandles/>
        </dgm:presLayoutVars>
      </dgm:prSet>
      <dgm:spPr/>
    </dgm:pt>
    <dgm:pt modelId="{E4F97C08-08FC-4BFF-853B-88194895981E}" type="pres">
      <dgm:prSet presAssocID="{3FA0472B-F775-4BE8-8568-30A988B3FCD4}" presName="root" presStyleCnt="0"/>
      <dgm:spPr/>
    </dgm:pt>
    <dgm:pt modelId="{4C1A4F31-1CB1-4020-97DC-D580641F97F5}" type="pres">
      <dgm:prSet presAssocID="{3FA0472B-F775-4BE8-8568-30A988B3FCD4}" presName="rootComposite" presStyleCnt="0"/>
      <dgm:spPr/>
    </dgm:pt>
    <dgm:pt modelId="{B033F6D2-7C7F-45D7-9C6A-D40CB5C52974}" type="pres">
      <dgm:prSet presAssocID="{3FA0472B-F775-4BE8-8568-30A988B3FCD4}" presName="rootText" presStyleLbl="node1" presStyleIdx="0" presStyleCnt="5"/>
      <dgm:spPr/>
    </dgm:pt>
    <dgm:pt modelId="{785BF338-212B-4637-8F37-66B684EE458A}" type="pres">
      <dgm:prSet presAssocID="{3FA0472B-F775-4BE8-8568-30A988B3FCD4}" presName="rootConnector" presStyleLbl="node1" presStyleIdx="0" presStyleCnt="5"/>
      <dgm:spPr/>
    </dgm:pt>
    <dgm:pt modelId="{52BDB52B-7331-4FC9-8FD0-90A161D63279}" type="pres">
      <dgm:prSet presAssocID="{3FA0472B-F775-4BE8-8568-30A988B3FCD4}" presName="childShape" presStyleCnt="0"/>
      <dgm:spPr/>
    </dgm:pt>
    <dgm:pt modelId="{3300F2BA-8D17-48C5-9330-3C0E1E20C663}" type="pres">
      <dgm:prSet presAssocID="{387135EC-1C8F-49A2-A7A4-AAED42BCE8D0}" presName="Name13" presStyleLbl="parChTrans1D2" presStyleIdx="0" presStyleCnt="17"/>
      <dgm:spPr/>
    </dgm:pt>
    <dgm:pt modelId="{D09EEA9C-3A3B-4358-97D8-5B71EB9BB370}" type="pres">
      <dgm:prSet presAssocID="{10E49F28-4388-4227-B63C-C2D719E1670E}" presName="childText" presStyleLbl="bgAcc1" presStyleIdx="0" presStyleCnt="17">
        <dgm:presLayoutVars>
          <dgm:bulletEnabled val="1"/>
        </dgm:presLayoutVars>
      </dgm:prSet>
      <dgm:spPr/>
    </dgm:pt>
    <dgm:pt modelId="{FEF4A23D-A0CD-4764-B055-42ED6F64FA22}" type="pres">
      <dgm:prSet presAssocID="{8C17DD50-264F-4279-A828-F9A9E06DC7CB}" presName="Name13" presStyleLbl="parChTrans1D2" presStyleIdx="1" presStyleCnt="17"/>
      <dgm:spPr/>
    </dgm:pt>
    <dgm:pt modelId="{B726E310-C911-46E2-9A70-7EAA1CC27BF2}" type="pres">
      <dgm:prSet presAssocID="{5427752D-F5A0-45C7-8917-A18A4BA50D04}" presName="childText" presStyleLbl="bgAcc1" presStyleIdx="1" presStyleCnt="17">
        <dgm:presLayoutVars>
          <dgm:bulletEnabled val="1"/>
        </dgm:presLayoutVars>
      </dgm:prSet>
      <dgm:spPr/>
    </dgm:pt>
    <dgm:pt modelId="{329ACA81-83B4-46B3-9655-742BD57C13C5}" type="pres">
      <dgm:prSet presAssocID="{0D6C632C-ADA8-460A-9368-234794F75EE2}" presName="Name13" presStyleLbl="parChTrans1D2" presStyleIdx="2" presStyleCnt="17"/>
      <dgm:spPr/>
    </dgm:pt>
    <dgm:pt modelId="{B39E963C-778E-4F93-A3E3-FE7D40A53243}" type="pres">
      <dgm:prSet presAssocID="{0D563A04-2583-4AF3-B730-0F7C5DC05E2C}" presName="childText" presStyleLbl="bgAcc1" presStyleIdx="2" presStyleCnt="17">
        <dgm:presLayoutVars>
          <dgm:bulletEnabled val="1"/>
        </dgm:presLayoutVars>
      </dgm:prSet>
      <dgm:spPr/>
    </dgm:pt>
    <dgm:pt modelId="{6C9757FF-B105-4BFB-B0C2-9433E513D27B}" type="pres">
      <dgm:prSet presAssocID="{7F09594E-04EF-41D9-BCE9-27A65F442DA1}" presName="root" presStyleCnt="0"/>
      <dgm:spPr/>
    </dgm:pt>
    <dgm:pt modelId="{9E0CEF2B-9F61-417C-9C2D-589A219B0AEC}" type="pres">
      <dgm:prSet presAssocID="{7F09594E-04EF-41D9-BCE9-27A65F442DA1}" presName="rootComposite" presStyleCnt="0"/>
      <dgm:spPr/>
    </dgm:pt>
    <dgm:pt modelId="{5DD16998-BE60-41BC-9332-D65AC29E053C}" type="pres">
      <dgm:prSet presAssocID="{7F09594E-04EF-41D9-BCE9-27A65F442DA1}" presName="rootText" presStyleLbl="node1" presStyleIdx="1" presStyleCnt="5"/>
      <dgm:spPr/>
    </dgm:pt>
    <dgm:pt modelId="{98BAFC96-2681-4794-AEF7-D8C11218FFF1}" type="pres">
      <dgm:prSet presAssocID="{7F09594E-04EF-41D9-BCE9-27A65F442DA1}" presName="rootConnector" presStyleLbl="node1" presStyleIdx="1" presStyleCnt="5"/>
      <dgm:spPr/>
    </dgm:pt>
    <dgm:pt modelId="{A56B021A-A63D-44A7-8CC2-BDC9D3589832}" type="pres">
      <dgm:prSet presAssocID="{7F09594E-04EF-41D9-BCE9-27A65F442DA1}" presName="childShape" presStyleCnt="0"/>
      <dgm:spPr/>
    </dgm:pt>
    <dgm:pt modelId="{4F4DA192-8110-4497-B912-ABA1DA684621}" type="pres">
      <dgm:prSet presAssocID="{E7E66833-EFDB-4146-8E29-0CE6AC1A2108}" presName="Name13" presStyleLbl="parChTrans1D2" presStyleIdx="3" presStyleCnt="17"/>
      <dgm:spPr/>
    </dgm:pt>
    <dgm:pt modelId="{7E9BE3F6-DC49-4A23-94F6-3A3AB4C65D5B}" type="pres">
      <dgm:prSet presAssocID="{DC94DD84-A83A-43BC-A4B1-6D147892B830}" presName="childText" presStyleLbl="bgAcc1" presStyleIdx="3" presStyleCnt="17">
        <dgm:presLayoutVars>
          <dgm:bulletEnabled val="1"/>
        </dgm:presLayoutVars>
      </dgm:prSet>
      <dgm:spPr/>
    </dgm:pt>
    <dgm:pt modelId="{D7BDFBEC-5AEB-409E-BBFC-A8D5C8D969C6}" type="pres">
      <dgm:prSet presAssocID="{47752001-C317-4AB2-9D4A-B2B537310994}" presName="Name13" presStyleLbl="parChTrans1D2" presStyleIdx="4" presStyleCnt="17"/>
      <dgm:spPr/>
    </dgm:pt>
    <dgm:pt modelId="{BE232190-5792-4615-8181-6C528B31E287}" type="pres">
      <dgm:prSet presAssocID="{41829710-BCA5-4AA6-84F3-7FC10C1853D7}" presName="childText" presStyleLbl="bgAcc1" presStyleIdx="4" presStyleCnt="17">
        <dgm:presLayoutVars>
          <dgm:bulletEnabled val="1"/>
        </dgm:presLayoutVars>
      </dgm:prSet>
      <dgm:spPr/>
    </dgm:pt>
    <dgm:pt modelId="{8A4158C2-772D-4E41-A8F7-A1ADA48709D4}" type="pres">
      <dgm:prSet presAssocID="{B3257111-D2F7-45FA-B92E-DBC523F9A8EE}" presName="Name13" presStyleLbl="parChTrans1D2" presStyleIdx="5" presStyleCnt="17"/>
      <dgm:spPr/>
    </dgm:pt>
    <dgm:pt modelId="{D126629E-DDB0-4DE4-8571-38625163B39C}" type="pres">
      <dgm:prSet presAssocID="{1775B965-65CC-40DC-B049-D1BFB35DD169}" presName="childText" presStyleLbl="bgAcc1" presStyleIdx="5" presStyleCnt="17">
        <dgm:presLayoutVars>
          <dgm:bulletEnabled val="1"/>
        </dgm:presLayoutVars>
      </dgm:prSet>
      <dgm:spPr/>
    </dgm:pt>
    <dgm:pt modelId="{7732401A-A04B-488D-9FE2-EDBEF207CA19}" type="pres">
      <dgm:prSet presAssocID="{1AB4FD6E-CDF3-470B-910F-7E88976F465E}" presName="root" presStyleCnt="0"/>
      <dgm:spPr/>
    </dgm:pt>
    <dgm:pt modelId="{D201BF38-4C22-437F-93DA-0F41B665D489}" type="pres">
      <dgm:prSet presAssocID="{1AB4FD6E-CDF3-470B-910F-7E88976F465E}" presName="rootComposite" presStyleCnt="0"/>
      <dgm:spPr/>
    </dgm:pt>
    <dgm:pt modelId="{C0CE65E7-7687-4454-B82F-EE98C7CBA0DC}" type="pres">
      <dgm:prSet presAssocID="{1AB4FD6E-CDF3-470B-910F-7E88976F465E}" presName="rootText" presStyleLbl="node1" presStyleIdx="2" presStyleCnt="5"/>
      <dgm:spPr/>
    </dgm:pt>
    <dgm:pt modelId="{997BBA25-0CF6-4B06-9F05-721D2996100B}" type="pres">
      <dgm:prSet presAssocID="{1AB4FD6E-CDF3-470B-910F-7E88976F465E}" presName="rootConnector" presStyleLbl="node1" presStyleIdx="2" presStyleCnt="5"/>
      <dgm:spPr/>
    </dgm:pt>
    <dgm:pt modelId="{38087D15-F994-4381-8D34-793FC073512C}" type="pres">
      <dgm:prSet presAssocID="{1AB4FD6E-CDF3-470B-910F-7E88976F465E}" presName="childShape" presStyleCnt="0"/>
      <dgm:spPr/>
    </dgm:pt>
    <dgm:pt modelId="{14D3AD36-A72B-4BF3-A5FF-D5E0A91CCAC9}" type="pres">
      <dgm:prSet presAssocID="{85EF291E-776D-4752-96D2-E61846BE426A}" presName="Name13" presStyleLbl="parChTrans1D2" presStyleIdx="6" presStyleCnt="17"/>
      <dgm:spPr/>
    </dgm:pt>
    <dgm:pt modelId="{E83D4F09-2B42-4126-B953-583B0542DE8F}" type="pres">
      <dgm:prSet presAssocID="{A25F1528-05FB-4D4F-8081-D389F132FFD0}" presName="childText" presStyleLbl="bgAcc1" presStyleIdx="6" presStyleCnt="17">
        <dgm:presLayoutVars>
          <dgm:bulletEnabled val="1"/>
        </dgm:presLayoutVars>
      </dgm:prSet>
      <dgm:spPr/>
    </dgm:pt>
    <dgm:pt modelId="{39450838-50D5-4C59-A2BD-7D613A06BD2A}" type="pres">
      <dgm:prSet presAssocID="{5FA8134A-A449-4D71-AD92-A9F339CD4A87}" presName="Name13" presStyleLbl="parChTrans1D2" presStyleIdx="7" presStyleCnt="17"/>
      <dgm:spPr/>
    </dgm:pt>
    <dgm:pt modelId="{38ECE87C-8275-4D4B-BD75-BB9FA1EB0C3A}" type="pres">
      <dgm:prSet presAssocID="{7FC3B135-E4FD-42DB-9F01-E850E038593E}" presName="childText" presStyleLbl="bgAcc1" presStyleIdx="7" presStyleCnt="17">
        <dgm:presLayoutVars>
          <dgm:bulletEnabled val="1"/>
        </dgm:presLayoutVars>
      </dgm:prSet>
      <dgm:spPr/>
    </dgm:pt>
    <dgm:pt modelId="{B80B1E3B-11CF-4386-94D8-61366D4F9F55}" type="pres">
      <dgm:prSet presAssocID="{42B04AA1-AD75-4685-A64B-9976A55D48DC}" presName="Name13" presStyleLbl="parChTrans1D2" presStyleIdx="8" presStyleCnt="17"/>
      <dgm:spPr/>
    </dgm:pt>
    <dgm:pt modelId="{ACCD67F5-3D64-4F13-B58B-1487B53A5755}" type="pres">
      <dgm:prSet presAssocID="{CDB9707C-AE4C-41AC-B160-514B5BA5FD18}" presName="childText" presStyleLbl="bgAcc1" presStyleIdx="8" presStyleCnt="17">
        <dgm:presLayoutVars>
          <dgm:bulletEnabled val="1"/>
        </dgm:presLayoutVars>
      </dgm:prSet>
      <dgm:spPr/>
    </dgm:pt>
    <dgm:pt modelId="{E0769E76-E126-477B-8B1A-0882D0B6F5E1}" type="pres">
      <dgm:prSet presAssocID="{5A2022D8-B31C-49D5-8091-F2DC09F096EB}" presName="Name13" presStyleLbl="parChTrans1D2" presStyleIdx="9" presStyleCnt="17"/>
      <dgm:spPr/>
    </dgm:pt>
    <dgm:pt modelId="{A4870AD1-A034-4CD1-A561-2A443129A85B}" type="pres">
      <dgm:prSet presAssocID="{3E848F6E-72B5-46D3-A3DC-A78E3D5D0511}" presName="childText" presStyleLbl="bgAcc1" presStyleIdx="9" presStyleCnt="17">
        <dgm:presLayoutVars>
          <dgm:bulletEnabled val="1"/>
        </dgm:presLayoutVars>
      </dgm:prSet>
      <dgm:spPr/>
    </dgm:pt>
    <dgm:pt modelId="{835BAB49-FF80-4ED7-8024-63F2ABD710DF}" type="pres">
      <dgm:prSet presAssocID="{20A9DFFE-4BD8-445A-A0D3-2CC5C47F8896}" presName="root" presStyleCnt="0"/>
      <dgm:spPr/>
    </dgm:pt>
    <dgm:pt modelId="{FB0CC243-4C4A-468C-AF21-3B5E2CA49C1C}" type="pres">
      <dgm:prSet presAssocID="{20A9DFFE-4BD8-445A-A0D3-2CC5C47F8896}" presName="rootComposite" presStyleCnt="0"/>
      <dgm:spPr/>
    </dgm:pt>
    <dgm:pt modelId="{A217E171-F5FB-4F67-9BA7-1E86E5C1531D}" type="pres">
      <dgm:prSet presAssocID="{20A9DFFE-4BD8-445A-A0D3-2CC5C47F8896}" presName="rootText" presStyleLbl="node1" presStyleIdx="3" presStyleCnt="5"/>
      <dgm:spPr/>
    </dgm:pt>
    <dgm:pt modelId="{5A12A8E8-D09B-48D7-B40F-3434AE881E9F}" type="pres">
      <dgm:prSet presAssocID="{20A9DFFE-4BD8-445A-A0D3-2CC5C47F8896}" presName="rootConnector" presStyleLbl="node1" presStyleIdx="3" presStyleCnt="5"/>
      <dgm:spPr/>
    </dgm:pt>
    <dgm:pt modelId="{D1034661-4F39-48C4-A307-5D98DD2E12F0}" type="pres">
      <dgm:prSet presAssocID="{20A9DFFE-4BD8-445A-A0D3-2CC5C47F8896}" presName="childShape" presStyleCnt="0"/>
      <dgm:spPr/>
    </dgm:pt>
    <dgm:pt modelId="{30C12570-870B-4E85-A9A8-13645B420F56}" type="pres">
      <dgm:prSet presAssocID="{63188A4E-89E4-4330-8011-E74B177696DE}" presName="Name13" presStyleLbl="parChTrans1D2" presStyleIdx="10" presStyleCnt="17"/>
      <dgm:spPr/>
    </dgm:pt>
    <dgm:pt modelId="{36E5BF45-10CC-451D-8A2A-5EF77492C935}" type="pres">
      <dgm:prSet presAssocID="{32BDC211-6C12-4F21-8FF3-E641632EFE75}" presName="childText" presStyleLbl="bgAcc1" presStyleIdx="10" presStyleCnt="17">
        <dgm:presLayoutVars>
          <dgm:bulletEnabled val="1"/>
        </dgm:presLayoutVars>
      </dgm:prSet>
      <dgm:spPr/>
    </dgm:pt>
    <dgm:pt modelId="{773047B3-5A03-4EE7-AAE6-9086F24D96AC}" type="pres">
      <dgm:prSet presAssocID="{41598DDD-CAF0-49EA-BE61-641877DB3AFA}" presName="Name13" presStyleLbl="parChTrans1D2" presStyleIdx="11" presStyleCnt="17"/>
      <dgm:spPr/>
    </dgm:pt>
    <dgm:pt modelId="{D9F87392-97F6-4B09-9F67-D4B360B7287E}" type="pres">
      <dgm:prSet presAssocID="{11633585-C7BA-4E2D-AF45-60130941E17D}" presName="childText" presStyleLbl="bgAcc1" presStyleIdx="11" presStyleCnt="17">
        <dgm:presLayoutVars>
          <dgm:bulletEnabled val="1"/>
        </dgm:presLayoutVars>
      </dgm:prSet>
      <dgm:spPr/>
    </dgm:pt>
    <dgm:pt modelId="{095640C3-5D73-46DD-865D-FA1583289E04}" type="pres">
      <dgm:prSet presAssocID="{EA3D5612-E119-4BEA-83B0-D7A2AC96AD5C}" presName="Name13" presStyleLbl="parChTrans1D2" presStyleIdx="12" presStyleCnt="17"/>
      <dgm:spPr/>
    </dgm:pt>
    <dgm:pt modelId="{7AF44F6D-EF2D-431F-9594-BED7A7C79D12}" type="pres">
      <dgm:prSet presAssocID="{911EDBF3-9B1B-4789-8CE5-F9E5702C3539}" presName="childText" presStyleLbl="bgAcc1" presStyleIdx="12" presStyleCnt="17">
        <dgm:presLayoutVars>
          <dgm:bulletEnabled val="1"/>
        </dgm:presLayoutVars>
      </dgm:prSet>
      <dgm:spPr/>
    </dgm:pt>
    <dgm:pt modelId="{33B7B049-0E56-4831-B3A5-67A941BCFC62}" type="pres">
      <dgm:prSet presAssocID="{DDC73594-DB7C-49F0-8458-B5CB71F2EAE9}" presName="root" presStyleCnt="0"/>
      <dgm:spPr/>
    </dgm:pt>
    <dgm:pt modelId="{6D584693-307C-429B-A53E-17BDFBF31F69}" type="pres">
      <dgm:prSet presAssocID="{DDC73594-DB7C-49F0-8458-B5CB71F2EAE9}" presName="rootComposite" presStyleCnt="0"/>
      <dgm:spPr/>
    </dgm:pt>
    <dgm:pt modelId="{99735BA0-34F1-4F39-B8AB-A29EA9265228}" type="pres">
      <dgm:prSet presAssocID="{DDC73594-DB7C-49F0-8458-B5CB71F2EAE9}" presName="rootText" presStyleLbl="node1" presStyleIdx="4" presStyleCnt="5"/>
      <dgm:spPr/>
    </dgm:pt>
    <dgm:pt modelId="{5FCDBDC6-40DB-485D-82C6-5F0BF55B77D8}" type="pres">
      <dgm:prSet presAssocID="{DDC73594-DB7C-49F0-8458-B5CB71F2EAE9}" presName="rootConnector" presStyleLbl="node1" presStyleIdx="4" presStyleCnt="5"/>
      <dgm:spPr/>
    </dgm:pt>
    <dgm:pt modelId="{2FD117AA-9740-47AE-9AC3-4837116E852A}" type="pres">
      <dgm:prSet presAssocID="{DDC73594-DB7C-49F0-8458-B5CB71F2EAE9}" presName="childShape" presStyleCnt="0"/>
      <dgm:spPr/>
    </dgm:pt>
    <dgm:pt modelId="{F6432BDA-3143-4B45-9BDD-4FCA9FB4FA91}" type="pres">
      <dgm:prSet presAssocID="{EE2EF4AE-D1EE-42ED-9270-B56DC6765FB9}" presName="Name13" presStyleLbl="parChTrans1D2" presStyleIdx="13" presStyleCnt="17"/>
      <dgm:spPr/>
    </dgm:pt>
    <dgm:pt modelId="{258A9F5E-426E-4AC1-8205-2138C460A649}" type="pres">
      <dgm:prSet presAssocID="{07340EB0-95C2-41EF-9DC6-A34D97E4FB30}" presName="childText" presStyleLbl="bgAcc1" presStyleIdx="13" presStyleCnt="17">
        <dgm:presLayoutVars>
          <dgm:bulletEnabled val="1"/>
        </dgm:presLayoutVars>
      </dgm:prSet>
      <dgm:spPr/>
    </dgm:pt>
    <dgm:pt modelId="{61624AD2-D17D-4303-9264-CE1A4DC150BE}" type="pres">
      <dgm:prSet presAssocID="{5B4293B0-18B8-4E5B-A682-E406DE67CCB0}" presName="Name13" presStyleLbl="parChTrans1D2" presStyleIdx="14" presStyleCnt="17"/>
      <dgm:spPr/>
    </dgm:pt>
    <dgm:pt modelId="{FD0B45DF-4D84-448B-8B0E-D63B126B187E}" type="pres">
      <dgm:prSet presAssocID="{19AE3DB8-84B8-4729-B9D6-B01EC9029070}" presName="childText" presStyleLbl="bgAcc1" presStyleIdx="14" presStyleCnt="17">
        <dgm:presLayoutVars>
          <dgm:bulletEnabled val="1"/>
        </dgm:presLayoutVars>
      </dgm:prSet>
      <dgm:spPr/>
    </dgm:pt>
    <dgm:pt modelId="{6808ABCC-4D36-431E-BC2F-60B91BC6C5AF}" type="pres">
      <dgm:prSet presAssocID="{AAD11D7E-59A7-490D-9AF4-9DCD6F77A06A}" presName="Name13" presStyleLbl="parChTrans1D2" presStyleIdx="15" presStyleCnt="17"/>
      <dgm:spPr/>
    </dgm:pt>
    <dgm:pt modelId="{F54339B5-3540-4775-B6AD-1B9AA94149D4}" type="pres">
      <dgm:prSet presAssocID="{E61AF940-494F-4E5F-AB2A-33401C87F42E}" presName="childText" presStyleLbl="bgAcc1" presStyleIdx="15" presStyleCnt="17">
        <dgm:presLayoutVars>
          <dgm:bulletEnabled val="1"/>
        </dgm:presLayoutVars>
      </dgm:prSet>
      <dgm:spPr/>
    </dgm:pt>
    <dgm:pt modelId="{6DB1DA2A-7241-4470-B819-7CFFAE1269E5}" type="pres">
      <dgm:prSet presAssocID="{03471E13-9F6E-4EEF-AA18-7E8CA09797C9}" presName="Name13" presStyleLbl="parChTrans1D2" presStyleIdx="16" presStyleCnt="17"/>
      <dgm:spPr/>
    </dgm:pt>
    <dgm:pt modelId="{C3014AF4-BF02-4888-985D-478ED5903FF4}" type="pres">
      <dgm:prSet presAssocID="{097DC468-BF8F-47E3-83EE-047D89A1FFA1}" presName="childText" presStyleLbl="bgAcc1" presStyleIdx="16" presStyleCnt="17">
        <dgm:presLayoutVars>
          <dgm:bulletEnabled val="1"/>
        </dgm:presLayoutVars>
      </dgm:prSet>
      <dgm:spPr/>
    </dgm:pt>
  </dgm:ptLst>
  <dgm:cxnLst>
    <dgm:cxn modelId="{CD79EB02-C4E9-4B0A-99F2-6AE9CDE8D1C6}" srcId="{DDC73594-DB7C-49F0-8458-B5CB71F2EAE9}" destId="{19AE3DB8-84B8-4729-B9D6-B01EC9029070}" srcOrd="1" destOrd="0" parTransId="{5B4293B0-18B8-4E5B-A682-E406DE67CCB0}" sibTransId="{44655B59-06E9-49DA-817C-63B48B4ED03B}"/>
    <dgm:cxn modelId="{F75F8503-E6F2-414C-86DC-64947CE891DE}" type="presOf" srcId="{8C17DD50-264F-4279-A828-F9A9E06DC7CB}" destId="{FEF4A23D-A0CD-4764-B055-42ED6F64FA22}" srcOrd="0" destOrd="0" presId="urn:microsoft.com/office/officeart/2005/8/layout/hierarchy3"/>
    <dgm:cxn modelId="{FD002709-F9A2-40F2-967C-5FD6248E833D}" type="presOf" srcId="{5FA8134A-A449-4D71-AD92-A9F339CD4A87}" destId="{39450838-50D5-4C59-A2BD-7D613A06BD2A}" srcOrd="0" destOrd="0" presId="urn:microsoft.com/office/officeart/2005/8/layout/hierarchy3"/>
    <dgm:cxn modelId="{FC67E80C-1A42-414A-AC6B-F854DF58E00A}" type="presOf" srcId="{5427752D-F5A0-45C7-8917-A18A4BA50D04}" destId="{B726E310-C911-46E2-9A70-7EAA1CC27BF2}" srcOrd="0" destOrd="0" presId="urn:microsoft.com/office/officeart/2005/8/layout/hierarchy3"/>
    <dgm:cxn modelId="{3F8E170D-B331-4C53-91D1-D17C99EA23B1}" srcId="{1AB4FD6E-CDF3-470B-910F-7E88976F465E}" destId="{CDB9707C-AE4C-41AC-B160-514B5BA5FD18}" srcOrd="2" destOrd="0" parTransId="{42B04AA1-AD75-4685-A64B-9976A55D48DC}" sibTransId="{E40C465A-DBEE-40C2-BEF8-1422A3967AA4}"/>
    <dgm:cxn modelId="{8CF6C212-4051-4C83-A7B7-67597D145627}" type="presOf" srcId="{DC94DD84-A83A-43BC-A4B1-6D147892B830}" destId="{7E9BE3F6-DC49-4A23-94F6-3A3AB4C65D5B}" srcOrd="0" destOrd="0" presId="urn:microsoft.com/office/officeart/2005/8/layout/hierarchy3"/>
    <dgm:cxn modelId="{52171A13-5364-49E0-A807-C87BE07C4707}" type="presOf" srcId="{32BDC211-6C12-4F21-8FF3-E641632EFE75}" destId="{36E5BF45-10CC-451D-8A2A-5EF77492C935}" srcOrd="0" destOrd="0" presId="urn:microsoft.com/office/officeart/2005/8/layout/hierarchy3"/>
    <dgm:cxn modelId="{B48FA214-4F51-49CE-81CC-43066592192A}" srcId="{1AB4FD6E-CDF3-470B-910F-7E88976F465E}" destId="{3E848F6E-72B5-46D3-A3DC-A78E3D5D0511}" srcOrd="3" destOrd="0" parTransId="{5A2022D8-B31C-49D5-8091-F2DC09F096EB}" sibTransId="{542BEA07-AAD2-43EF-B616-D9AA9C9E41AE}"/>
    <dgm:cxn modelId="{D82BB114-0410-4F48-922C-883D70F6A0AD}" type="presOf" srcId="{B3257111-D2F7-45FA-B92E-DBC523F9A8EE}" destId="{8A4158C2-772D-4E41-A8F7-A1ADA48709D4}" srcOrd="0" destOrd="0" presId="urn:microsoft.com/office/officeart/2005/8/layout/hierarchy3"/>
    <dgm:cxn modelId="{B3233315-5774-4E2E-8BEE-A114FBF88642}" type="presOf" srcId="{20A9DFFE-4BD8-445A-A0D3-2CC5C47F8896}" destId="{5A12A8E8-D09B-48D7-B40F-3434AE881E9F}" srcOrd="1" destOrd="0" presId="urn:microsoft.com/office/officeart/2005/8/layout/hierarchy3"/>
    <dgm:cxn modelId="{650DD415-0722-47AA-A21F-5E0A5B601880}" srcId="{35172029-3745-42BB-937B-E1632C22F3D4}" destId="{7F09594E-04EF-41D9-BCE9-27A65F442DA1}" srcOrd="1" destOrd="0" parTransId="{1D85F1E9-CA50-4B4F-8413-65632B451A1E}" sibTransId="{D806A8B3-CF28-45C6-9360-16CB482CE7F4}"/>
    <dgm:cxn modelId="{8CC72519-3182-4EAC-B4C5-67EA94D7714D}" type="presOf" srcId="{3FA0472B-F775-4BE8-8568-30A988B3FCD4}" destId="{B033F6D2-7C7F-45D7-9C6A-D40CB5C52974}" srcOrd="0" destOrd="0" presId="urn:microsoft.com/office/officeart/2005/8/layout/hierarchy3"/>
    <dgm:cxn modelId="{47997F19-AEDA-4FDD-A920-5DFA6662C6F5}" type="presOf" srcId="{0D6C632C-ADA8-460A-9368-234794F75EE2}" destId="{329ACA81-83B4-46B3-9655-742BD57C13C5}" srcOrd="0" destOrd="0" presId="urn:microsoft.com/office/officeart/2005/8/layout/hierarchy3"/>
    <dgm:cxn modelId="{13E5941C-1741-443E-B540-C0F121A3A3E7}" srcId="{7F09594E-04EF-41D9-BCE9-27A65F442DA1}" destId="{41829710-BCA5-4AA6-84F3-7FC10C1853D7}" srcOrd="1" destOrd="0" parTransId="{47752001-C317-4AB2-9D4A-B2B537310994}" sibTransId="{F7A15F4F-73D0-433D-B852-16E9D07C478C}"/>
    <dgm:cxn modelId="{6B69F21C-F3E7-4DF4-BC43-5452C7FE6F7F}" type="presOf" srcId="{5B4293B0-18B8-4E5B-A682-E406DE67CCB0}" destId="{61624AD2-D17D-4303-9264-CE1A4DC150BE}" srcOrd="0" destOrd="0" presId="urn:microsoft.com/office/officeart/2005/8/layout/hierarchy3"/>
    <dgm:cxn modelId="{BA50371D-25D4-4F8D-B9E1-DD59E26646F8}" type="presOf" srcId="{5A2022D8-B31C-49D5-8091-F2DC09F096EB}" destId="{E0769E76-E126-477B-8B1A-0882D0B6F5E1}" srcOrd="0" destOrd="0" presId="urn:microsoft.com/office/officeart/2005/8/layout/hierarchy3"/>
    <dgm:cxn modelId="{AA18D01E-499C-42DE-B268-BFAA192949A5}" type="presOf" srcId="{7F09594E-04EF-41D9-BCE9-27A65F442DA1}" destId="{98BAFC96-2681-4794-AEF7-D8C11218FFF1}" srcOrd="1" destOrd="0" presId="urn:microsoft.com/office/officeart/2005/8/layout/hierarchy3"/>
    <dgm:cxn modelId="{231F6820-82C6-4618-90C5-6011A5C58DD4}" type="presOf" srcId="{42B04AA1-AD75-4685-A64B-9976A55D48DC}" destId="{B80B1E3B-11CF-4386-94D8-61366D4F9F55}" srcOrd="0" destOrd="0" presId="urn:microsoft.com/office/officeart/2005/8/layout/hierarchy3"/>
    <dgm:cxn modelId="{AD501C23-87CF-4F5B-A886-FD2D3E212D52}" type="presOf" srcId="{1775B965-65CC-40DC-B049-D1BFB35DD169}" destId="{D126629E-DDB0-4DE4-8571-38625163B39C}" srcOrd="0" destOrd="0" presId="urn:microsoft.com/office/officeart/2005/8/layout/hierarchy3"/>
    <dgm:cxn modelId="{019ECC24-FD4E-4B9B-BF37-A6A37D3D6070}" type="presOf" srcId="{07340EB0-95C2-41EF-9DC6-A34D97E4FB30}" destId="{258A9F5E-426E-4AC1-8205-2138C460A649}" srcOrd="0" destOrd="0" presId="urn:microsoft.com/office/officeart/2005/8/layout/hierarchy3"/>
    <dgm:cxn modelId="{0FAFD624-B4E8-4DFD-81A5-47C4EA700024}" type="presOf" srcId="{19AE3DB8-84B8-4729-B9D6-B01EC9029070}" destId="{FD0B45DF-4D84-448B-8B0E-D63B126B187E}" srcOrd="0" destOrd="0" presId="urn:microsoft.com/office/officeart/2005/8/layout/hierarchy3"/>
    <dgm:cxn modelId="{CBB21429-ED02-4E08-9282-3A3CB82085EE}" type="presOf" srcId="{63188A4E-89E4-4330-8011-E74B177696DE}" destId="{30C12570-870B-4E85-A9A8-13645B420F56}" srcOrd="0" destOrd="0" presId="urn:microsoft.com/office/officeart/2005/8/layout/hierarchy3"/>
    <dgm:cxn modelId="{19D8E829-2AFD-4BDB-851B-A207EB0F6D29}" type="presOf" srcId="{A25F1528-05FB-4D4F-8081-D389F132FFD0}" destId="{E83D4F09-2B42-4126-B953-583B0542DE8F}" srcOrd="0" destOrd="0" presId="urn:microsoft.com/office/officeart/2005/8/layout/hierarchy3"/>
    <dgm:cxn modelId="{94B1EE2C-9D8B-44ED-8DFE-8FF4FF9F7F25}" srcId="{35172029-3745-42BB-937B-E1632C22F3D4}" destId="{20A9DFFE-4BD8-445A-A0D3-2CC5C47F8896}" srcOrd="3" destOrd="0" parTransId="{3F9FCA17-7674-4A8B-9D27-83AD76524326}" sibTransId="{ECEF678D-A0E5-478C-90EB-60A375591B43}"/>
    <dgm:cxn modelId="{22156C31-45F5-46E3-81F3-0D473D85BC58}" type="presOf" srcId="{DDC73594-DB7C-49F0-8458-B5CB71F2EAE9}" destId="{99735BA0-34F1-4F39-B8AB-A29EA9265228}" srcOrd="0" destOrd="0" presId="urn:microsoft.com/office/officeart/2005/8/layout/hierarchy3"/>
    <dgm:cxn modelId="{8E0BF736-EB9D-43AE-80C1-006380FB7F4B}" type="presOf" srcId="{85EF291E-776D-4752-96D2-E61846BE426A}" destId="{14D3AD36-A72B-4BF3-A5FF-D5E0A91CCAC9}" srcOrd="0" destOrd="0" presId="urn:microsoft.com/office/officeart/2005/8/layout/hierarchy3"/>
    <dgm:cxn modelId="{9D79333B-2341-4F0A-A538-DB293968ABCC}" type="presOf" srcId="{7F09594E-04EF-41D9-BCE9-27A65F442DA1}" destId="{5DD16998-BE60-41BC-9332-D65AC29E053C}" srcOrd="0" destOrd="0" presId="urn:microsoft.com/office/officeart/2005/8/layout/hierarchy3"/>
    <dgm:cxn modelId="{519AE83D-57B8-4138-8C36-A78500B4C09F}" srcId="{7F09594E-04EF-41D9-BCE9-27A65F442DA1}" destId="{DC94DD84-A83A-43BC-A4B1-6D147892B830}" srcOrd="0" destOrd="0" parTransId="{E7E66833-EFDB-4146-8E29-0CE6AC1A2108}" sibTransId="{947BACB4-EDE7-4121-AF0E-2FAD27904413}"/>
    <dgm:cxn modelId="{7B1E4A62-17CE-421A-81D3-ECB95937EB43}" srcId="{35172029-3745-42BB-937B-E1632C22F3D4}" destId="{3FA0472B-F775-4BE8-8568-30A988B3FCD4}" srcOrd="0" destOrd="0" parTransId="{965E99C1-FC31-4327-8D45-071843C3651A}" sibTransId="{9542E579-5FF9-4B6F-AFA8-BA3D08B0D78A}"/>
    <dgm:cxn modelId="{834E6543-632A-429C-8AB3-F51F5B03222F}" srcId="{DDC73594-DB7C-49F0-8458-B5CB71F2EAE9}" destId="{097DC468-BF8F-47E3-83EE-047D89A1FFA1}" srcOrd="3" destOrd="0" parTransId="{03471E13-9F6E-4EEF-AA18-7E8CA09797C9}" sibTransId="{F471B62E-2290-4A70-A0FE-9E65AA85722E}"/>
    <dgm:cxn modelId="{81A20B65-8AAD-4EE4-92F8-BC964A05170A}" srcId="{1AB4FD6E-CDF3-470B-910F-7E88976F465E}" destId="{7FC3B135-E4FD-42DB-9F01-E850E038593E}" srcOrd="1" destOrd="0" parTransId="{5FA8134A-A449-4D71-AD92-A9F339CD4A87}" sibTransId="{AF73BBF9-D67F-4DE0-83C3-3A68D4C33BA4}"/>
    <dgm:cxn modelId="{11E30566-F11A-4CA0-9259-F3710519B71C}" srcId="{7F09594E-04EF-41D9-BCE9-27A65F442DA1}" destId="{1775B965-65CC-40DC-B049-D1BFB35DD169}" srcOrd="2" destOrd="0" parTransId="{B3257111-D2F7-45FA-B92E-DBC523F9A8EE}" sibTransId="{75580DEB-074C-4D77-A6A9-F4D87BADA12B}"/>
    <dgm:cxn modelId="{9AD3E968-42EE-44CE-87C1-5BDD9EE9338E}" srcId="{1AB4FD6E-CDF3-470B-910F-7E88976F465E}" destId="{A25F1528-05FB-4D4F-8081-D389F132FFD0}" srcOrd="0" destOrd="0" parTransId="{85EF291E-776D-4752-96D2-E61846BE426A}" sibTransId="{1CEA9F15-1515-4836-A792-A2BC4894F650}"/>
    <dgm:cxn modelId="{5643756A-58EC-4315-B83A-15E7360B91F2}" type="presOf" srcId="{CDB9707C-AE4C-41AC-B160-514B5BA5FD18}" destId="{ACCD67F5-3D64-4F13-B58B-1487B53A5755}" srcOrd="0" destOrd="0" presId="urn:microsoft.com/office/officeart/2005/8/layout/hierarchy3"/>
    <dgm:cxn modelId="{0E4BD04B-B927-415A-92A8-756AD270D42D}" srcId="{3FA0472B-F775-4BE8-8568-30A988B3FCD4}" destId="{10E49F28-4388-4227-B63C-C2D719E1670E}" srcOrd="0" destOrd="0" parTransId="{387135EC-1C8F-49A2-A7A4-AAED42BCE8D0}" sibTransId="{F583E715-9A11-4EEA-8B0A-6B674B3BA39F}"/>
    <dgm:cxn modelId="{4D6A716C-15C1-4BB0-B128-14BC5C3AB3C0}" type="presOf" srcId="{7FC3B135-E4FD-42DB-9F01-E850E038593E}" destId="{38ECE87C-8275-4D4B-BD75-BB9FA1EB0C3A}" srcOrd="0" destOrd="0" presId="urn:microsoft.com/office/officeart/2005/8/layout/hierarchy3"/>
    <dgm:cxn modelId="{F426304D-CD12-4073-877E-C5CAB0E2EB61}" type="presOf" srcId="{03471E13-9F6E-4EEF-AA18-7E8CA09797C9}" destId="{6DB1DA2A-7241-4470-B819-7CFFAE1269E5}" srcOrd="0" destOrd="0" presId="urn:microsoft.com/office/officeart/2005/8/layout/hierarchy3"/>
    <dgm:cxn modelId="{79F0F54D-8576-4676-BDE0-E3FFF1DB5F59}" type="presOf" srcId="{35172029-3745-42BB-937B-E1632C22F3D4}" destId="{1BAA5F1D-923E-472B-8749-6EA4E1B2F3EB}" srcOrd="0" destOrd="0" presId="urn:microsoft.com/office/officeart/2005/8/layout/hierarchy3"/>
    <dgm:cxn modelId="{9FC72176-E14E-484E-BD95-FFD294C8E517}" type="presOf" srcId="{DDC73594-DB7C-49F0-8458-B5CB71F2EAE9}" destId="{5FCDBDC6-40DB-485D-82C6-5F0BF55B77D8}" srcOrd="1" destOrd="0" presId="urn:microsoft.com/office/officeart/2005/8/layout/hierarchy3"/>
    <dgm:cxn modelId="{CE7B6C59-09FF-49A7-993B-E5B88FAC7D72}" type="presOf" srcId="{387135EC-1C8F-49A2-A7A4-AAED42BCE8D0}" destId="{3300F2BA-8D17-48C5-9330-3C0E1E20C663}" srcOrd="0" destOrd="0" presId="urn:microsoft.com/office/officeart/2005/8/layout/hierarchy3"/>
    <dgm:cxn modelId="{FA2E547A-24CD-47C5-B5C1-ED1F50F94A8E}" type="presOf" srcId="{10E49F28-4388-4227-B63C-C2D719E1670E}" destId="{D09EEA9C-3A3B-4358-97D8-5B71EB9BB370}" srcOrd="0" destOrd="0" presId="urn:microsoft.com/office/officeart/2005/8/layout/hierarchy3"/>
    <dgm:cxn modelId="{6CF87E85-31EA-4E48-A60E-CB319A06571F}" type="presOf" srcId="{0D563A04-2583-4AF3-B730-0F7C5DC05E2C}" destId="{B39E963C-778E-4F93-A3E3-FE7D40A53243}" srcOrd="0" destOrd="0" presId="urn:microsoft.com/office/officeart/2005/8/layout/hierarchy3"/>
    <dgm:cxn modelId="{654D7887-FE92-4BB4-94C2-FF9B398559A6}" type="presOf" srcId="{911EDBF3-9B1B-4789-8CE5-F9E5702C3539}" destId="{7AF44F6D-EF2D-431F-9594-BED7A7C79D12}" srcOrd="0" destOrd="0" presId="urn:microsoft.com/office/officeart/2005/8/layout/hierarchy3"/>
    <dgm:cxn modelId="{F0356789-85DB-4017-8E9B-F498C95E4965}" srcId="{3FA0472B-F775-4BE8-8568-30A988B3FCD4}" destId="{5427752D-F5A0-45C7-8917-A18A4BA50D04}" srcOrd="1" destOrd="0" parTransId="{8C17DD50-264F-4279-A828-F9A9E06DC7CB}" sibTransId="{A88BAC17-308D-4178-AE6D-5BA7EBB75613}"/>
    <dgm:cxn modelId="{10DD788A-B289-468F-8022-23B8573FBEA7}" srcId="{35172029-3745-42BB-937B-E1632C22F3D4}" destId="{1AB4FD6E-CDF3-470B-910F-7E88976F465E}" srcOrd="2" destOrd="0" parTransId="{6915AA8F-7FE4-4484-AFCB-507A6077C15E}" sibTransId="{7AC9093A-61D5-4684-8DA4-A5539E2E19AA}"/>
    <dgm:cxn modelId="{F18C6E8C-AEAB-49D3-AB96-449272D15AA5}" type="presOf" srcId="{47752001-C317-4AB2-9D4A-B2B537310994}" destId="{D7BDFBEC-5AEB-409E-BBFC-A8D5C8D969C6}" srcOrd="0" destOrd="0" presId="urn:microsoft.com/office/officeart/2005/8/layout/hierarchy3"/>
    <dgm:cxn modelId="{9E42D292-FF85-4BCC-AED5-26E6F88AB654}" type="presOf" srcId="{AAD11D7E-59A7-490D-9AF4-9DCD6F77A06A}" destId="{6808ABCC-4D36-431E-BC2F-60B91BC6C5AF}" srcOrd="0" destOrd="0" presId="urn:microsoft.com/office/officeart/2005/8/layout/hierarchy3"/>
    <dgm:cxn modelId="{3A953597-6C18-4534-9C26-679A24131D47}" type="presOf" srcId="{3E848F6E-72B5-46D3-A3DC-A78E3D5D0511}" destId="{A4870AD1-A034-4CD1-A561-2A443129A85B}" srcOrd="0" destOrd="0" presId="urn:microsoft.com/office/officeart/2005/8/layout/hierarchy3"/>
    <dgm:cxn modelId="{0478BB98-EF96-4186-8924-A2994C04B348}" type="presOf" srcId="{3FA0472B-F775-4BE8-8568-30A988B3FCD4}" destId="{785BF338-212B-4637-8F37-66B684EE458A}" srcOrd="1" destOrd="0" presId="urn:microsoft.com/office/officeart/2005/8/layout/hierarchy3"/>
    <dgm:cxn modelId="{A8877C9F-A42B-44AF-AA51-40586F5E5190}" type="presOf" srcId="{1AB4FD6E-CDF3-470B-910F-7E88976F465E}" destId="{997BBA25-0CF6-4B06-9F05-721D2996100B}" srcOrd="1" destOrd="0" presId="urn:microsoft.com/office/officeart/2005/8/layout/hierarchy3"/>
    <dgm:cxn modelId="{3601EAA0-941D-44B1-822B-5EA3D903104B}" srcId="{35172029-3745-42BB-937B-E1632C22F3D4}" destId="{DDC73594-DB7C-49F0-8458-B5CB71F2EAE9}" srcOrd="4" destOrd="0" parTransId="{23D3A83C-EF1A-44F7-856F-10561C68753B}" sibTransId="{B1F35625-CAD2-47B6-B91B-F220DCD2EF0E}"/>
    <dgm:cxn modelId="{47FB39A1-6499-4BCF-A228-16C099A72E96}" type="presOf" srcId="{EA3D5612-E119-4BEA-83B0-D7A2AC96AD5C}" destId="{095640C3-5D73-46DD-865D-FA1583289E04}" srcOrd="0" destOrd="0" presId="urn:microsoft.com/office/officeart/2005/8/layout/hierarchy3"/>
    <dgm:cxn modelId="{32ECB3B1-7CBE-46D0-A081-4D49279EF4CF}" type="presOf" srcId="{41598DDD-CAF0-49EA-BE61-641877DB3AFA}" destId="{773047B3-5A03-4EE7-AAE6-9086F24D96AC}" srcOrd="0" destOrd="0" presId="urn:microsoft.com/office/officeart/2005/8/layout/hierarchy3"/>
    <dgm:cxn modelId="{7D980EBE-C5E9-4560-B6A1-6ED343CEB4AE}" srcId="{20A9DFFE-4BD8-445A-A0D3-2CC5C47F8896}" destId="{11633585-C7BA-4E2D-AF45-60130941E17D}" srcOrd="1" destOrd="0" parTransId="{41598DDD-CAF0-49EA-BE61-641877DB3AFA}" sibTransId="{95AB656B-0636-4A65-A147-8AE25885D77E}"/>
    <dgm:cxn modelId="{38C876C1-7417-4BB8-843A-48B64A821F18}" type="presOf" srcId="{E61AF940-494F-4E5F-AB2A-33401C87F42E}" destId="{F54339B5-3540-4775-B6AD-1B9AA94149D4}" srcOrd="0" destOrd="0" presId="urn:microsoft.com/office/officeart/2005/8/layout/hierarchy3"/>
    <dgm:cxn modelId="{E6F0CAC2-7805-4F59-8AC7-C8E484BB0B57}" type="presOf" srcId="{1AB4FD6E-CDF3-470B-910F-7E88976F465E}" destId="{C0CE65E7-7687-4454-B82F-EE98C7CBA0DC}" srcOrd="0" destOrd="0" presId="urn:microsoft.com/office/officeart/2005/8/layout/hierarchy3"/>
    <dgm:cxn modelId="{87D9B5C5-3F68-42CD-88DB-706E41770047}" type="presOf" srcId="{11633585-C7BA-4E2D-AF45-60130941E17D}" destId="{D9F87392-97F6-4B09-9F67-D4B360B7287E}" srcOrd="0" destOrd="0" presId="urn:microsoft.com/office/officeart/2005/8/layout/hierarchy3"/>
    <dgm:cxn modelId="{6F3A55D8-395F-4273-BEA6-34EC2915D076}" srcId="{20A9DFFE-4BD8-445A-A0D3-2CC5C47F8896}" destId="{32BDC211-6C12-4F21-8FF3-E641632EFE75}" srcOrd="0" destOrd="0" parTransId="{63188A4E-89E4-4330-8011-E74B177696DE}" sibTransId="{714E3769-C9FA-45EE-B637-F306A48BC1E0}"/>
    <dgm:cxn modelId="{9FC250DB-B59B-43F4-9229-95597BC79C95}" type="presOf" srcId="{EE2EF4AE-D1EE-42ED-9270-B56DC6765FB9}" destId="{F6432BDA-3143-4B45-9BDD-4FCA9FB4FA91}" srcOrd="0" destOrd="0" presId="urn:microsoft.com/office/officeart/2005/8/layout/hierarchy3"/>
    <dgm:cxn modelId="{5D65C0DF-145C-4BA2-B91A-1E6E67481CDC}" type="presOf" srcId="{20A9DFFE-4BD8-445A-A0D3-2CC5C47F8896}" destId="{A217E171-F5FB-4F67-9BA7-1E86E5C1531D}" srcOrd="0" destOrd="0" presId="urn:microsoft.com/office/officeart/2005/8/layout/hierarchy3"/>
    <dgm:cxn modelId="{E68280E1-61AA-4487-9669-3BCF665A4D68}" type="presOf" srcId="{41829710-BCA5-4AA6-84F3-7FC10C1853D7}" destId="{BE232190-5792-4615-8181-6C528B31E287}" srcOrd="0" destOrd="0" presId="urn:microsoft.com/office/officeart/2005/8/layout/hierarchy3"/>
    <dgm:cxn modelId="{937CB4E3-23E4-43B8-BB2B-F5D3BA64DAA7}" srcId="{DDC73594-DB7C-49F0-8458-B5CB71F2EAE9}" destId="{E61AF940-494F-4E5F-AB2A-33401C87F42E}" srcOrd="2" destOrd="0" parTransId="{AAD11D7E-59A7-490D-9AF4-9DCD6F77A06A}" sibTransId="{C71FCA4D-3E47-4356-AC07-C69D86CD11AB}"/>
    <dgm:cxn modelId="{F146F7E3-66DB-4BB6-851A-ACC7D036CD77}" type="presOf" srcId="{E7E66833-EFDB-4146-8E29-0CE6AC1A2108}" destId="{4F4DA192-8110-4497-B912-ABA1DA684621}" srcOrd="0" destOrd="0" presId="urn:microsoft.com/office/officeart/2005/8/layout/hierarchy3"/>
    <dgm:cxn modelId="{27679FF4-6475-4EF1-ABDC-E22F91583856}" srcId="{20A9DFFE-4BD8-445A-A0D3-2CC5C47F8896}" destId="{911EDBF3-9B1B-4789-8CE5-F9E5702C3539}" srcOrd="2" destOrd="0" parTransId="{EA3D5612-E119-4BEA-83B0-D7A2AC96AD5C}" sibTransId="{85F7BFEB-7648-495F-9E45-18482F295F7A}"/>
    <dgm:cxn modelId="{6D3F7CF9-9E59-4DE0-B126-489413C2BF85}" type="presOf" srcId="{097DC468-BF8F-47E3-83EE-047D89A1FFA1}" destId="{C3014AF4-BF02-4888-985D-478ED5903FF4}" srcOrd="0" destOrd="0" presId="urn:microsoft.com/office/officeart/2005/8/layout/hierarchy3"/>
    <dgm:cxn modelId="{4A852BFA-AB4F-4BD1-B2A8-730A562C43F3}" srcId="{DDC73594-DB7C-49F0-8458-B5CB71F2EAE9}" destId="{07340EB0-95C2-41EF-9DC6-A34D97E4FB30}" srcOrd="0" destOrd="0" parTransId="{EE2EF4AE-D1EE-42ED-9270-B56DC6765FB9}" sibTransId="{9A897922-CAD6-4A31-B7FF-1B08B3934FFD}"/>
    <dgm:cxn modelId="{338C95FC-F0A5-4399-9F42-8DC54A75FEBA}" srcId="{3FA0472B-F775-4BE8-8568-30A988B3FCD4}" destId="{0D563A04-2583-4AF3-B730-0F7C5DC05E2C}" srcOrd="2" destOrd="0" parTransId="{0D6C632C-ADA8-460A-9368-234794F75EE2}" sibTransId="{1B314F3A-6F3E-41BC-87A6-5E60DDE49D21}"/>
    <dgm:cxn modelId="{B009C000-8D1C-413F-A506-9D82E966EAA1}" type="presParOf" srcId="{1BAA5F1D-923E-472B-8749-6EA4E1B2F3EB}" destId="{E4F97C08-08FC-4BFF-853B-88194895981E}" srcOrd="0" destOrd="0" presId="urn:microsoft.com/office/officeart/2005/8/layout/hierarchy3"/>
    <dgm:cxn modelId="{258A0B2A-13B5-4811-A620-B0F4DDDF24C7}" type="presParOf" srcId="{E4F97C08-08FC-4BFF-853B-88194895981E}" destId="{4C1A4F31-1CB1-4020-97DC-D580641F97F5}" srcOrd="0" destOrd="0" presId="urn:microsoft.com/office/officeart/2005/8/layout/hierarchy3"/>
    <dgm:cxn modelId="{2451DD67-5511-479B-956A-DB95B3A487CA}" type="presParOf" srcId="{4C1A4F31-1CB1-4020-97DC-D580641F97F5}" destId="{B033F6D2-7C7F-45D7-9C6A-D40CB5C52974}" srcOrd="0" destOrd="0" presId="urn:microsoft.com/office/officeart/2005/8/layout/hierarchy3"/>
    <dgm:cxn modelId="{4131B252-3593-451C-A9D5-850A4ED126E9}" type="presParOf" srcId="{4C1A4F31-1CB1-4020-97DC-D580641F97F5}" destId="{785BF338-212B-4637-8F37-66B684EE458A}" srcOrd="1" destOrd="0" presId="urn:microsoft.com/office/officeart/2005/8/layout/hierarchy3"/>
    <dgm:cxn modelId="{006C3317-B41A-418B-A3D6-2974D06EEC42}" type="presParOf" srcId="{E4F97C08-08FC-4BFF-853B-88194895981E}" destId="{52BDB52B-7331-4FC9-8FD0-90A161D63279}" srcOrd="1" destOrd="0" presId="urn:microsoft.com/office/officeart/2005/8/layout/hierarchy3"/>
    <dgm:cxn modelId="{0BC7138E-C2C1-4577-8AB7-2EB81109D63B}" type="presParOf" srcId="{52BDB52B-7331-4FC9-8FD0-90A161D63279}" destId="{3300F2BA-8D17-48C5-9330-3C0E1E20C663}" srcOrd="0" destOrd="0" presId="urn:microsoft.com/office/officeart/2005/8/layout/hierarchy3"/>
    <dgm:cxn modelId="{082F11E3-3582-4032-8665-8D6EEC09E3B8}" type="presParOf" srcId="{52BDB52B-7331-4FC9-8FD0-90A161D63279}" destId="{D09EEA9C-3A3B-4358-97D8-5B71EB9BB370}" srcOrd="1" destOrd="0" presId="urn:microsoft.com/office/officeart/2005/8/layout/hierarchy3"/>
    <dgm:cxn modelId="{EDBC3226-3CDD-4016-AA6D-89DC5A636BCF}" type="presParOf" srcId="{52BDB52B-7331-4FC9-8FD0-90A161D63279}" destId="{FEF4A23D-A0CD-4764-B055-42ED6F64FA22}" srcOrd="2" destOrd="0" presId="urn:microsoft.com/office/officeart/2005/8/layout/hierarchy3"/>
    <dgm:cxn modelId="{DC35ACA3-174F-4871-BBD1-C17392039613}" type="presParOf" srcId="{52BDB52B-7331-4FC9-8FD0-90A161D63279}" destId="{B726E310-C911-46E2-9A70-7EAA1CC27BF2}" srcOrd="3" destOrd="0" presId="urn:microsoft.com/office/officeart/2005/8/layout/hierarchy3"/>
    <dgm:cxn modelId="{5B2D11B5-9423-4B86-AAFA-1CB0D07B925B}" type="presParOf" srcId="{52BDB52B-7331-4FC9-8FD0-90A161D63279}" destId="{329ACA81-83B4-46B3-9655-742BD57C13C5}" srcOrd="4" destOrd="0" presId="urn:microsoft.com/office/officeart/2005/8/layout/hierarchy3"/>
    <dgm:cxn modelId="{66FB38EB-05BB-4349-84B8-1F717779251D}" type="presParOf" srcId="{52BDB52B-7331-4FC9-8FD0-90A161D63279}" destId="{B39E963C-778E-4F93-A3E3-FE7D40A53243}" srcOrd="5" destOrd="0" presId="urn:microsoft.com/office/officeart/2005/8/layout/hierarchy3"/>
    <dgm:cxn modelId="{0B362CD9-3FE6-4474-BB15-1B8A86DDFAEE}" type="presParOf" srcId="{1BAA5F1D-923E-472B-8749-6EA4E1B2F3EB}" destId="{6C9757FF-B105-4BFB-B0C2-9433E513D27B}" srcOrd="1" destOrd="0" presId="urn:microsoft.com/office/officeart/2005/8/layout/hierarchy3"/>
    <dgm:cxn modelId="{6D0EC86E-C7B2-4282-8763-75306B50EBC6}" type="presParOf" srcId="{6C9757FF-B105-4BFB-B0C2-9433E513D27B}" destId="{9E0CEF2B-9F61-417C-9C2D-589A219B0AEC}" srcOrd="0" destOrd="0" presId="urn:microsoft.com/office/officeart/2005/8/layout/hierarchy3"/>
    <dgm:cxn modelId="{7F6C3A7E-9A1D-47C2-BA8A-A4B63949C5F8}" type="presParOf" srcId="{9E0CEF2B-9F61-417C-9C2D-589A219B0AEC}" destId="{5DD16998-BE60-41BC-9332-D65AC29E053C}" srcOrd="0" destOrd="0" presId="urn:microsoft.com/office/officeart/2005/8/layout/hierarchy3"/>
    <dgm:cxn modelId="{4DAB5DA4-CAFA-4033-8B85-52E26629FCAC}" type="presParOf" srcId="{9E0CEF2B-9F61-417C-9C2D-589A219B0AEC}" destId="{98BAFC96-2681-4794-AEF7-D8C11218FFF1}" srcOrd="1" destOrd="0" presId="urn:microsoft.com/office/officeart/2005/8/layout/hierarchy3"/>
    <dgm:cxn modelId="{5142EBA4-7EB6-4FE0-BA77-1266E1D5BBE4}" type="presParOf" srcId="{6C9757FF-B105-4BFB-B0C2-9433E513D27B}" destId="{A56B021A-A63D-44A7-8CC2-BDC9D3589832}" srcOrd="1" destOrd="0" presId="urn:microsoft.com/office/officeart/2005/8/layout/hierarchy3"/>
    <dgm:cxn modelId="{7B48D8E8-5E78-43AC-965F-3A45BAFB22C3}" type="presParOf" srcId="{A56B021A-A63D-44A7-8CC2-BDC9D3589832}" destId="{4F4DA192-8110-4497-B912-ABA1DA684621}" srcOrd="0" destOrd="0" presId="urn:microsoft.com/office/officeart/2005/8/layout/hierarchy3"/>
    <dgm:cxn modelId="{F8485C6F-D853-49FE-A881-DF9F029E2D46}" type="presParOf" srcId="{A56B021A-A63D-44A7-8CC2-BDC9D3589832}" destId="{7E9BE3F6-DC49-4A23-94F6-3A3AB4C65D5B}" srcOrd="1" destOrd="0" presId="urn:microsoft.com/office/officeart/2005/8/layout/hierarchy3"/>
    <dgm:cxn modelId="{5060B998-B8B2-4D5D-A30F-EA47CA5FE33E}" type="presParOf" srcId="{A56B021A-A63D-44A7-8CC2-BDC9D3589832}" destId="{D7BDFBEC-5AEB-409E-BBFC-A8D5C8D969C6}" srcOrd="2" destOrd="0" presId="urn:microsoft.com/office/officeart/2005/8/layout/hierarchy3"/>
    <dgm:cxn modelId="{D58306D5-7BA2-4921-B2EC-957AEC22FBAA}" type="presParOf" srcId="{A56B021A-A63D-44A7-8CC2-BDC9D3589832}" destId="{BE232190-5792-4615-8181-6C528B31E287}" srcOrd="3" destOrd="0" presId="urn:microsoft.com/office/officeart/2005/8/layout/hierarchy3"/>
    <dgm:cxn modelId="{F46E0678-8D5B-4319-9D84-85B12161FDF6}" type="presParOf" srcId="{A56B021A-A63D-44A7-8CC2-BDC9D3589832}" destId="{8A4158C2-772D-4E41-A8F7-A1ADA48709D4}" srcOrd="4" destOrd="0" presId="urn:microsoft.com/office/officeart/2005/8/layout/hierarchy3"/>
    <dgm:cxn modelId="{6741F5C2-493F-497E-948D-D75C7D5FFE94}" type="presParOf" srcId="{A56B021A-A63D-44A7-8CC2-BDC9D3589832}" destId="{D126629E-DDB0-4DE4-8571-38625163B39C}" srcOrd="5" destOrd="0" presId="urn:microsoft.com/office/officeart/2005/8/layout/hierarchy3"/>
    <dgm:cxn modelId="{8CC8B8D5-4D87-48BB-A659-B0244BEFD11D}" type="presParOf" srcId="{1BAA5F1D-923E-472B-8749-6EA4E1B2F3EB}" destId="{7732401A-A04B-488D-9FE2-EDBEF207CA19}" srcOrd="2" destOrd="0" presId="urn:microsoft.com/office/officeart/2005/8/layout/hierarchy3"/>
    <dgm:cxn modelId="{9E4D9B1A-F0F0-4BDD-8D03-ADCF87D39A5E}" type="presParOf" srcId="{7732401A-A04B-488D-9FE2-EDBEF207CA19}" destId="{D201BF38-4C22-437F-93DA-0F41B665D489}" srcOrd="0" destOrd="0" presId="urn:microsoft.com/office/officeart/2005/8/layout/hierarchy3"/>
    <dgm:cxn modelId="{8C2BA904-3A4F-42D7-8327-496DB89C5B17}" type="presParOf" srcId="{D201BF38-4C22-437F-93DA-0F41B665D489}" destId="{C0CE65E7-7687-4454-B82F-EE98C7CBA0DC}" srcOrd="0" destOrd="0" presId="urn:microsoft.com/office/officeart/2005/8/layout/hierarchy3"/>
    <dgm:cxn modelId="{2FB9A774-CBB8-417E-9539-D3DF2E948F52}" type="presParOf" srcId="{D201BF38-4C22-437F-93DA-0F41B665D489}" destId="{997BBA25-0CF6-4B06-9F05-721D2996100B}" srcOrd="1" destOrd="0" presId="urn:microsoft.com/office/officeart/2005/8/layout/hierarchy3"/>
    <dgm:cxn modelId="{2F6E1553-23EA-4707-87DA-AE8115F98B2F}" type="presParOf" srcId="{7732401A-A04B-488D-9FE2-EDBEF207CA19}" destId="{38087D15-F994-4381-8D34-793FC073512C}" srcOrd="1" destOrd="0" presId="urn:microsoft.com/office/officeart/2005/8/layout/hierarchy3"/>
    <dgm:cxn modelId="{D2D32F98-66AD-4D42-89C4-9BAD972C0BB0}" type="presParOf" srcId="{38087D15-F994-4381-8D34-793FC073512C}" destId="{14D3AD36-A72B-4BF3-A5FF-D5E0A91CCAC9}" srcOrd="0" destOrd="0" presId="urn:microsoft.com/office/officeart/2005/8/layout/hierarchy3"/>
    <dgm:cxn modelId="{6893325A-9E72-4BF8-BBD8-99231A2E7333}" type="presParOf" srcId="{38087D15-F994-4381-8D34-793FC073512C}" destId="{E83D4F09-2B42-4126-B953-583B0542DE8F}" srcOrd="1" destOrd="0" presId="urn:microsoft.com/office/officeart/2005/8/layout/hierarchy3"/>
    <dgm:cxn modelId="{0C1CD030-EDC8-44DC-988F-40F6F43FDBB4}" type="presParOf" srcId="{38087D15-F994-4381-8D34-793FC073512C}" destId="{39450838-50D5-4C59-A2BD-7D613A06BD2A}" srcOrd="2" destOrd="0" presId="urn:microsoft.com/office/officeart/2005/8/layout/hierarchy3"/>
    <dgm:cxn modelId="{97AD4E3E-8205-4273-876B-DF830F3DE5CB}" type="presParOf" srcId="{38087D15-F994-4381-8D34-793FC073512C}" destId="{38ECE87C-8275-4D4B-BD75-BB9FA1EB0C3A}" srcOrd="3" destOrd="0" presId="urn:microsoft.com/office/officeart/2005/8/layout/hierarchy3"/>
    <dgm:cxn modelId="{E1B0845B-00F8-4480-A8E7-45811A0A534B}" type="presParOf" srcId="{38087D15-F994-4381-8D34-793FC073512C}" destId="{B80B1E3B-11CF-4386-94D8-61366D4F9F55}" srcOrd="4" destOrd="0" presId="urn:microsoft.com/office/officeart/2005/8/layout/hierarchy3"/>
    <dgm:cxn modelId="{5A367528-5A4C-44EB-8172-5B1C0E6A3641}" type="presParOf" srcId="{38087D15-F994-4381-8D34-793FC073512C}" destId="{ACCD67F5-3D64-4F13-B58B-1487B53A5755}" srcOrd="5" destOrd="0" presId="urn:microsoft.com/office/officeart/2005/8/layout/hierarchy3"/>
    <dgm:cxn modelId="{0F1B3C8F-4AC0-4A3B-ACBE-F8A83D596D39}" type="presParOf" srcId="{38087D15-F994-4381-8D34-793FC073512C}" destId="{E0769E76-E126-477B-8B1A-0882D0B6F5E1}" srcOrd="6" destOrd="0" presId="urn:microsoft.com/office/officeart/2005/8/layout/hierarchy3"/>
    <dgm:cxn modelId="{538B0267-F691-45A4-999E-900C7972E118}" type="presParOf" srcId="{38087D15-F994-4381-8D34-793FC073512C}" destId="{A4870AD1-A034-4CD1-A561-2A443129A85B}" srcOrd="7" destOrd="0" presId="urn:microsoft.com/office/officeart/2005/8/layout/hierarchy3"/>
    <dgm:cxn modelId="{E636D85C-CBE9-4AA5-B7E4-A9625335CF7B}" type="presParOf" srcId="{1BAA5F1D-923E-472B-8749-6EA4E1B2F3EB}" destId="{835BAB49-FF80-4ED7-8024-63F2ABD710DF}" srcOrd="3" destOrd="0" presId="urn:microsoft.com/office/officeart/2005/8/layout/hierarchy3"/>
    <dgm:cxn modelId="{935B30C2-F5EB-46CA-9746-3E7336A8F2B4}" type="presParOf" srcId="{835BAB49-FF80-4ED7-8024-63F2ABD710DF}" destId="{FB0CC243-4C4A-468C-AF21-3B5E2CA49C1C}" srcOrd="0" destOrd="0" presId="urn:microsoft.com/office/officeart/2005/8/layout/hierarchy3"/>
    <dgm:cxn modelId="{5F9A8A96-AE7F-44E6-BF4A-6B3528DDAB3E}" type="presParOf" srcId="{FB0CC243-4C4A-468C-AF21-3B5E2CA49C1C}" destId="{A217E171-F5FB-4F67-9BA7-1E86E5C1531D}" srcOrd="0" destOrd="0" presId="urn:microsoft.com/office/officeart/2005/8/layout/hierarchy3"/>
    <dgm:cxn modelId="{FBD4DAD6-617C-4F5B-A872-C6DE9308A2EF}" type="presParOf" srcId="{FB0CC243-4C4A-468C-AF21-3B5E2CA49C1C}" destId="{5A12A8E8-D09B-48D7-B40F-3434AE881E9F}" srcOrd="1" destOrd="0" presId="urn:microsoft.com/office/officeart/2005/8/layout/hierarchy3"/>
    <dgm:cxn modelId="{4AE5E263-1219-41E7-AD47-F3AE035FB653}" type="presParOf" srcId="{835BAB49-FF80-4ED7-8024-63F2ABD710DF}" destId="{D1034661-4F39-48C4-A307-5D98DD2E12F0}" srcOrd="1" destOrd="0" presId="urn:microsoft.com/office/officeart/2005/8/layout/hierarchy3"/>
    <dgm:cxn modelId="{41732C8C-4A19-4557-B408-7A95C129C4C2}" type="presParOf" srcId="{D1034661-4F39-48C4-A307-5D98DD2E12F0}" destId="{30C12570-870B-4E85-A9A8-13645B420F56}" srcOrd="0" destOrd="0" presId="urn:microsoft.com/office/officeart/2005/8/layout/hierarchy3"/>
    <dgm:cxn modelId="{8A740BD0-11B2-4DE4-A390-7A8253163EDC}" type="presParOf" srcId="{D1034661-4F39-48C4-A307-5D98DD2E12F0}" destId="{36E5BF45-10CC-451D-8A2A-5EF77492C935}" srcOrd="1" destOrd="0" presId="urn:microsoft.com/office/officeart/2005/8/layout/hierarchy3"/>
    <dgm:cxn modelId="{C58FBEBA-872C-4F42-90CB-F5A4505DC47C}" type="presParOf" srcId="{D1034661-4F39-48C4-A307-5D98DD2E12F0}" destId="{773047B3-5A03-4EE7-AAE6-9086F24D96AC}" srcOrd="2" destOrd="0" presId="urn:microsoft.com/office/officeart/2005/8/layout/hierarchy3"/>
    <dgm:cxn modelId="{9E9557FA-9160-4390-858C-BA27BFB44D2F}" type="presParOf" srcId="{D1034661-4F39-48C4-A307-5D98DD2E12F0}" destId="{D9F87392-97F6-4B09-9F67-D4B360B7287E}" srcOrd="3" destOrd="0" presId="urn:microsoft.com/office/officeart/2005/8/layout/hierarchy3"/>
    <dgm:cxn modelId="{F24FE8C2-7C85-4802-8757-F00C5E8D0C98}" type="presParOf" srcId="{D1034661-4F39-48C4-A307-5D98DD2E12F0}" destId="{095640C3-5D73-46DD-865D-FA1583289E04}" srcOrd="4" destOrd="0" presId="urn:microsoft.com/office/officeart/2005/8/layout/hierarchy3"/>
    <dgm:cxn modelId="{88A69C42-F148-493F-B9AE-DF2120EECE79}" type="presParOf" srcId="{D1034661-4F39-48C4-A307-5D98DD2E12F0}" destId="{7AF44F6D-EF2D-431F-9594-BED7A7C79D12}" srcOrd="5" destOrd="0" presId="urn:microsoft.com/office/officeart/2005/8/layout/hierarchy3"/>
    <dgm:cxn modelId="{5A028430-7EF9-4B13-A504-496E7E80AE8A}" type="presParOf" srcId="{1BAA5F1D-923E-472B-8749-6EA4E1B2F3EB}" destId="{33B7B049-0E56-4831-B3A5-67A941BCFC62}" srcOrd="4" destOrd="0" presId="urn:microsoft.com/office/officeart/2005/8/layout/hierarchy3"/>
    <dgm:cxn modelId="{1A6BC7BE-25FD-4129-8D1E-F7A5EA9DD3AD}" type="presParOf" srcId="{33B7B049-0E56-4831-B3A5-67A941BCFC62}" destId="{6D584693-307C-429B-A53E-17BDFBF31F69}" srcOrd="0" destOrd="0" presId="urn:microsoft.com/office/officeart/2005/8/layout/hierarchy3"/>
    <dgm:cxn modelId="{F27F7F35-97C6-463F-94A8-0A38135D993F}" type="presParOf" srcId="{6D584693-307C-429B-A53E-17BDFBF31F69}" destId="{99735BA0-34F1-4F39-B8AB-A29EA9265228}" srcOrd="0" destOrd="0" presId="urn:microsoft.com/office/officeart/2005/8/layout/hierarchy3"/>
    <dgm:cxn modelId="{C361A7FA-E642-4B8C-84CB-F0DC2698BB79}" type="presParOf" srcId="{6D584693-307C-429B-A53E-17BDFBF31F69}" destId="{5FCDBDC6-40DB-485D-82C6-5F0BF55B77D8}" srcOrd="1" destOrd="0" presId="urn:microsoft.com/office/officeart/2005/8/layout/hierarchy3"/>
    <dgm:cxn modelId="{946765A2-5F63-4D47-AD44-E8AC51B2CFFE}" type="presParOf" srcId="{33B7B049-0E56-4831-B3A5-67A941BCFC62}" destId="{2FD117AA-9740-47AE-9AC3-4837116E852A}" srcOrd="1" destOrd="0" presId="urn:microsoft.com/office/officeart/2005/8/layout/hierarchy3"/>
    <dgm:cxn modelId="{B4AC18FC-FA2C-489A-93D7-E29781698300}" type="presParOf" srcId="{2FD117AA-9740-47AE-9AC3-4837116E852A}" destId="{F6432BDA-3143-4B45-9BDD-4FCA9FB4FA91}" srcOrd="0" destOrd="0" presId="urn:microsoft.com/office/officeart/2005/8/layout/hierarchy3"/>
    <dgm:cxn modelId="{CDB79901-1BD1-48E4-9E9F-454EA855E0AC}" type="presParOf" srcId="{2FD117AA-9740-47AE-9AC3-4837116E852A}" destId="{258A9F5E-426E-4AC1-8205-2138C460A649}" srcOrd="1" destOrd="0" presId="urn:microsoft.com/office/officeart/2005/8/layout/hierarchy3"/>
    <dgm:cxn modelId="{AEB7B52D-893E-43D5-8F76-87467238DDCE}" type="presParOf" srcId="{2FD117AA-9740-47AE-9AC3-4837116E852A}" destId="{61624AD2-D17D-4303-9264-CE1A4DC150BE}" srcOrd="2" destOrd="0" presId="urn:microsoft.com/office/officeart/2005/8/layout/hierarchy3"/>
    <dgm:cxn modelId="{E57DE8C7-9EA6-441B-B51D-D3E20E2784E9}" type="presParOf" srcId="{2FD117AA-9740-47AE-9AC3-4837116E852A}" destId="{FD0B45DF-4D84-448B-8B0E-D63B126B187E}" srcOrd="3" destOrd="0" presId="urn:microsoft.com/office/officeart/2005/8/layout/hierarchy3"/>
    <dgm:cxn modelId="{6C443C35-7210-4CEF-83AE-C122696127E3}" type="presParOf" srcId="{2FD117AA-9740-47AE-9AC3-4837116E852A}" destId="{6808ABCC-4D36-431E-BC2F-60B91BC6C5AF}" srcOrd="4" destOrd="0" presId="urn:microsoft.com/office/officeart/2005/8/layout/hierarchy3"/>
    <dgm:cxn modelId="{BB3AD981-8CE4-4665-AB54-9AD2D78C305F}" type="presParOf" srcId="{2FD117AA-9740-47AE-9AC3-4837116E852A}" destId="{F54339B5-3540-4775-B6AD-1B9AA94149D4}" srcOrd="5" destOrd="0" presId="urn:microsoft.com/office/officeart/2005/8/layout/hierarchy3"/>
    <dgm:cxn modelId="{38BB551B-DFAA-41E0-B9BD-B318ACBB85D4}" type="presParOf" srcId="{2FD117AA-9740-47AE-9AC3-4837116E852A}" destId="{6DB1DA2A-7241-4470-B819-7CFFAE1269E5}" srcOrd="6" destOrd="0" presId="urn:microsoft.com/office/officeart/2005/8/layout/hierarchy3"/>
    <dgm:cxn modelId="{F9ED809F-3242-43A5-8D76-DFDD84F0B56B}" type="presParOf" srcId="{2FD117AA-9740-47AE-9AC3-4837116E852A}" destId="{C3014AF4-BF02-4888-985D-478ED5903FF4}" srcOrd="7"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5B4290-1E64-475B-BD37-96CEC9D8D6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0E7BA6-F683-4B2C-A225-51BEE7438133}">
      <dgm:prSet/>
      <dgm:spPr/>
      <dgm:t>
        <a:bodyPr/>
        <a:lstStyle/>
        <a:p>
          <a:pPr>
            <a:lnSpc>
              <a:spcPct val="100000"/>
            </a:lnSpc>
          </a:pPr>
          <a:r>
            <a:rPr lang="en-US"/>
            <a:t>The release of ChatGPT in late 2022 created a groundswell of interest in generative AI. Within a few hours of exploring this novel technology, users quickly identified &amp; exchanged a wide range of productivity tricks &amp; tips. In the subsequent weeks &amp; months, organizations have been striving to catch up &amp; adapt swiftly, all while safeguarding themselves against unexpected complications. AI has never been so accessible. Tools like ChatGPT, DALL-E 2, Midjourney, and Stable diffusion offer boundless opportunities for individuals to develop websites, devise advertising tactics &amp; managing treasuries.</a:t>
          </a:r>
        </a:p>
      </dgm:t>
    </dgm:pt>
    <dgm:pt modelId="{A44A756E-B190-47DF-9D4D-0B9D49049236}" type="parTrans" cxnId="{699A902C-355A-4EC6-A5FF-E88B7B9B84B3}">
      <dgm:prSet/>
      <dgm:spPr/>
      <dgm:t>
        <a:bodyPr/>
        <a:lstStyle/>
        <a:p>
          <a:endParaRPr lang="en-US"/>
        </a:p>
      </dgm:t>
    </dgm:pt>
    <dgm:pt modelId="{52FE52FC-655A-4966-A758-4951D41EACD2}" type="sibTrans" cxnId="{699A902C-355A-4EC6-A5FF-E88B7B9B84B3}">
      <dgm:prSet/>
      <dgm:spPr/>
      <dgm:t>
        <a:bodyPr/>
        <a:lstStyle/>
        <a:p>
          <a:endParaRPr lang="en-US"/>
        </a:p>
      </dgm:t>
    </dgm:pt>
    <dgm:pt modelId="{68F7BF58-6632-4841-83B3-44EE31E8994D}">
      <dgm:prSet/>
      <dgm:spPr/>
      <dgm:t>
        <a:bodyPr/>
        <a:lstStyle/>
        <a:p>
          <a:pPr>
            <a:lnSpc>
              <a:spcPct val="100000"/>
            </a:lnSpc>
          </a:pPr>
          <a:r>
            <a:rPr lang="en-US"/>
            <a:t>ChatGPT &amp; other Generative AI models have also proved useful for treasury professionals seeking to expand their data driven capabilities &amp; knowledge. Treasury is an ever-evolving field as technology &amp; economic conditions change.</a:t>
          </a:r>
        </a:p>
      </dgm:t>
    </dgm:pt>
    <dgm:pt modelId="{3AC5468D-CECC-4781-911E-81BF118B1B23}" type="parTrans" cxnId="{052E5ADC-760F-485B-9E46-30908EA4CEF6}">
      <dgm:prSet/>
      <dgm:spPr/>
      <dgm:t>
        <a:bodyPr/>
        <a:lstStyle/>
        <a:p>
          <a:endParaRPr lang="en-US"/>
        </a:p>
      </dgm:t>
    </dgm:pt>
    <dgm:pt modelId="{D0B1E3C3-0801-4636-99E5-71990A7DB65A}" type="sibTrans" cxnId="{052E5ADC-760F-485B-9E46-30908EA4CEF6}">
      <dgm:prSet/>
      <dgm:spPr/>
      <dgm:t>
        <a:bodyPr/>
        <a:lstStyle/>
        <a:p>
          <a:endParaRPr lang="en-US"/>
        </a:p>
      </dgm:t>
    </dgm:pt>
    <dgm:pt modelId="{DA64B246-968A-4B8D-823D-F5E230BCDCCB}" type="pres">
      <dgm:prSet presAssocID="{5B5B4290-1E64-475B-BD37-96CEC9D8D66C}" presName="root" presStyleCnt="0">
        <dgm:presLayoutVars>
          <dgm:dir/>
          <dgm:resizeHandles val="exact"/>
        </dgm:presLayoutVars>
      </dgm:prSet>
      <dgm:spPr/>
    </dgm:pt>
    <dgm:pt modelId="{5B876909-B581-4BE6-AD20-C07F15DFD86C}" type="pres">
      <dgm:prSet presAssocID="{660E7BA6-F683-4B2C-A225-51BEE7438133}" presName="compNode" presStyleCnt="0"/>
      <dgm:spPr/>
    </dgm:pt>
    <dgm:pt modelId="{12EC3CCB-8445-4E4B-9D70-FEFD8F3A0393}" type="pres">
      <dgm:prSet presAssocID="{660E7BA6-F683-4B2C-A225-51BEE7438133}" presName="bgRect" presStyleLbl="bgShp" presStyleIdx="0" presStyleCnt="2"/>
      <dgm:spPr/>
    </dgm:pt>
    <dgm:pt modelId="{F3ABE5C6-810C-407A-98A5-9927EB8B9FC6}" type="pres">
      <dgm:prSet presAssocID="{660E7BA6-F683-4B2C-A225-51BEE74381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2822B6F-9F38-4291-A99D-6E301F0D1531}" type="pres">
      <dgm:prSet presAssocID="{660E7BA6-F683-4B2C-A225-51BEE7438133}" presName="spaceRect" presStyleCnt="0"/>
      <dgm:spPr/>
    </dgm:pt>
    <dgm:pt modelId="{970A39A6-EFB8-464A-B72D-8F640A8E4E8D}" type="pres">
      <dgm:prSet presAssocID="{660E7BA6-F683-4B2C-A225-51BEE7438133}" presName="parTx" presStyleLbl="revTx" presStyleIdx="0" presStyleCnt="2">
        <dgm:presLayoutVars>
          <dgm:chMax val="0"/>
          <dgm:chPref val="0"/>
        </dgm:presLayoutVars>
      </dgm:prSet>
      <dgm:spPr/>
    </dgm:pt>
    <dgm:pt modelId="{36956393-5CA2-4C71-A633-9B654406D825}" type="pres">
      <dgm:prSet presAssocID="{52FE52FC-655A-4966-A758-4951D41EACD2}" presName="sibTrans" presStyleCnt="0"/>
      <dgm:spPr/>
    </dgm:pt>
    <dgm:pt modelId="{4B3803F6-5423-47F6-99BA-EFA517E3A676}" type="pres">
      <dgm:prSet presAssocID="{68F7BF58-6632-4841-83B3-44EE31E8994D}" presName="compNode" presStyleCnt="0"/>
      <dgm:spPr/>
    </dgm:pt>
    <dgm:pt modelId="{34EFB828-D1E2-4ACB-877F-C3EFC88490F2}" type="pres">
      <dgm:prSet presAssocID="{68F7BF58-6632-4841-83B3-44EE31E8994D}" presName="bgRect" presStyleLbl="bgShp" presStyleIdx="1" presStyleCnt="2"/>
      <dgm:spPr/>
    </dgm:pt>
    <dgm:pt modelId="{EE59E0A3-64CA-4655-A6FE-C6078F99AAC0}" type="pres">
      <dgm:prSet presAssocID="{68F7BF58-6632-4841-83B3-44EE31E899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B92C6302-DE94-4CC2-A3AA-CE55EA5D0F31}" type="pres">
      <dgm:prSet presAssocID="{68F7BF58-6632-4841-83B3-44EE31E8994D}" presName="spaceRect" presStyleCnt="0"/>
      <dgm:spPr/>
    </dgm:pt>
    <dgm:pt modelId="{46F95D4D-D036-4C72-860D-F4938D0A2E09}" type="pres">
      <dgm:prSet presAssocID="{68F7BF58-6632-4841-83B3-44EE31E8994D}" presName="parTx" presStyleLbl="revTx" presStyleIdx="1" presStyleCnt="2">
        <dgm:presLayoutVars>
          <dgm:chMax val="0"/>
          <dgm:chPref val="0"/>
        </dgm:presLayoutVars>
      </dgm:prSet>
      <dgm:spPr/>
    </dgm:pt>
  </dgm:ptLst>
  <dgm:cxnLst>
    <dgm:cxn modelId="{A5C2D522-E890-4DDB-B08A-6A99555D3080}" type="presOf" srcId="{660E7BA6-F683-4B2C-A225-51BEE7438133}" destId="{970A39A6-EFB8-464A-B72D-8F640A8E4E8D}" srcOrd="0" destOrd="0" presId="urn:microsoft.com/office/officeart/2018/2/layout/IconVerticalSolidList"/>
    <dgm:cxn modelId="{699A902C-355A-4EC6-A5FF-E88B7B9B84B3}" srcId="{5B5B4290-1E64-475B-BD37-96CEC9D8D66C}" destId="{660E7BA6-F683-4B2C-A225-51BEE7438133}" srcOrd="0" destOrd="0" parTransId="{A44A756E-B190-47DF-9D4D-0B9D49049236}" sibTransId="{52FE52FC-655A-4966-A758-4951D41EACD2}"/>
    <dgm:cxn modelId="{549861D6-FADA-459B-92CE-4DA79D84F5D3}" type="presOf" srcId="{5B5B4290-1E64-475B-BD37-96CEC9D8D66C}" destId="{DA64B246-968A-4B8D-823D-F5E230BCDCCB}" srcOrd="0" destOrd="0" presId="urn:microsoft.com/office/officeart/2018/2/layout/IconVerticalSolidList"/>
    <dgm:cxn modelId="{052E5ADC-760F-485B-9E46-30908EA4CEF6}" srcId="{5B5B4290-1E64-475B-BD37-96CEC9D8D66C}" destId="{68F7BF58-6632-4841-83B3-44EE31E8994D}" srcOrd="1" destOrd="0" parTransId="{3AC5468D-CECC-4781-911E-81BF118B1B23}" sibTransId="{D0B1E3C3-0801-4636-99E5-71990A7DB65A}"/>
    <dgm:cxn modelId="{30763FF8-209C-4C98-B0F0-5AEBC98C8179}" type="presOf" srcId="{68F7BF58-6632-4841-83B3-44EE31E8994D}" destId="{46F95D4D-D036-4C72-860D-F4938D0A2E09}" srcOrd="0" destOrd="0" presId="urn:microsoft.com/office/officeart/2018/2/layout/IconVerticalSolidList"/>
    <dgm:cxn modelId="{5419810D-F9DE-4D7A-A542-72C701AFBC43}" type="presParOf" srcId="{DA64B246-968A-4B8D-823D-F5E230BCDCCB}" destId="{5B876909-B581-4BE6-AD20-C07F15DFD86C}" srcOrd="0" destOrd="0" presId="urn:microsoft.com/office/officeart/2018/2/layout/IconVerticalSolidList"/>
    <dgm:cxn modelId="{B499DF5A-2F8B-449E-96A4-840A2570720A}" type="presParOf" srcId="{5B876909-B581-4BE6-AD20-C07F15DFD86C}" destId="{12EC3CCB-8445-4E4B-9D70-FEFD8F3A0393}" srcOrd="0" destOrd="0" presId="urn:microsoft.com/office/officeart/2018/2/layout/IconVerticalSolidList"/>
    <dgm:cxn modelId="{F105DCF8-B25E-40F4-9E32-379AD3B8B0EB}" type="presParOf" srcId="{5B876909-B581-4BE6-AD20-C07F15DFD86C}" destId="{F3ABE5C6-810C-407A-98A5-9927EB8B9FC6}" srcOrd="1" destOrd="0" presId="urn:microsoft.com/office/officeart/2018/2/layout/IconVerticalSolidList"/>
    <dgm:cxn modelId="{3661030E-725B-42D6-ADB7-218DDBD81B90}" type="presParOf" srcId="{5B876909-B581-4BE6-AD20-C07F15DFD86C}" destId="{52822B6F-9F38-4291-A99D-6E301F0D1531}" srcOrd="2" destOrd="0" presId="urn:microsoft.com/office/officeart/2018/2/layout/IconVerticalSolidList"/>
    <dgm:cxn modelId="{12F0ECA6-2E84-4342-8A13-0672B34B2140}" type="presParOf" srcId="{5B876909-B581-4BE6-AD20-C07F15DFD86C}" destId="{970A39A6-EFB8-464A-B72D-8F640A8E4E8D}" srcOrd="3" destOrd="0" presId="urn:microsoft.com/office/officeart/2018/2/layout/IconVerticalSolidList"/>
    <dgm:cxn modelId="{556080A9-1C12-4916-BAB0-44931465AFED}" type="presParOf" srcId="{DA64B246-968A-4B8D-823D-F5E230BCDCCB}" destId="{36956393-5CA2-4C71-A633-9B654406D825}" srcOrd="1" destOrd="0" presId="urn:microsoft.com/office/officeart/2018/2/layout/IconVerticalSolidList"/>
    <dgm:cxn modelId="{87DB05C1-1CC7-4A03-AF0E-69B9B79CF303}" type="presParOf" srcId="{DA64B246-968A-4B8D-823D-F5E230BCDCCB}" destId="{4B3803F6-5423-47F6-99BA-EFA517E3A676}" srcOrd="2" destOrd="0" presId="urn:microsoft.com/office/officeart/2018/2/layout/IconVerticalSolidList"/>
    <dgm:cxn modelId="{1782904B-5B02-46C7-9DF9-C62C729DAE4A}" type="presParOf" srcId="{4B3803F6-5423-47F6-99BA-EFA517E3A676}" destId="{34EFB828-D1E2-4ACB-877F-C3EFC88490F2}" srcOrd="0" destOrd="0" presId="urn:microsoft.com/office/officeart/2018/2/layout/IconVerticalSolidList"/>
    <dgm:cxn modelId="{5FEB5965-D06C-41B2-B6B0-9C63AA2CD62F}" type="presParOf" srcId="{4B3803F6-5423-47F6-99BA-EFA517E3A676}" destId="{EE59E0A3-64CA-4655-A6FE-C6078F99AAC0}" srcOrd="1" destOrd="0" presId="urn:microsoft.com/office/officeart/2018/2/layout/IconVerticalSolidList"/>
    <dgm:cxn modelId="{2086E729-E7D6-4E7C-8BA2-3934C7E74291}" type="presParOf" srcId="{4B3803F6-5423-47F6-99BA-EFA517E3A676}" destId="{B92C6302-DE94-4CC2-A3AA-CE55EA5D0F31}" srcOrd="2" destOrd="0" presId="urn:microsoft.com/office/officeart/2018/2/layout/IconVerticalSolidList"/>
    <dgm:cxn modelId="{D702F37D-F5DA-4D5C-99F8-4F3589FF3BDE}" type="presParOf" srcId="{4B3803F6-5423-47F6-99BA-EFA517E3A676}" destId="{46F95D4D-D036-4C72-860D-F4938D0A2E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5B3F00-66B8-4B65-9B28-9609E3DBBD8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D10396-1FDC-4868-BCD8-A7754A9B7C6E}">
      <dgm:prSet/>
      <dgm:spPr/>
      <dgm:t>
        <a:bodyPr/>
        <a:lstStyle/>
        <a:p>
          <a:pPr>
            <a:lnSpc>
              <a:spcPct val="100000"/>
            </a:lnSpc>
          </a:pPr>
          <a:r>
            <a:rPr lang="en-US"/>
            <a:t>Reliance has demonstrated remarkable success in enhancing its business and profitability by prioritizing and investing in treasury management and operations not once, but twice.</a:t>
          </a:r>
        </a:p>
      </dgm:t>
    </dgm:pt>
    <dgm:pt modelId="{F7D4862E-7510-4A55-AB4C-6B5C8C8C7D12}" type="parTrans" cxnId="{D41960C0-DCA9-469D-9B3B-F012A3ED1754}">
      <dgm:prSet/>
      <dgm:spPr/>
      <dgm:t>
        <a:bodyPr/>
        <a:lstStyle/>
        <a:p>
          <a:endParaRPr lang="en-US"/>
        </a:p>
      </dgm:t>
    </dgm:pt>
    <dgm:pt modelId="{2D2A38CA-C91A-463A-83A4-3D670CA407C8}" type="sibTrans" cxnId="{D41960C0-DCA9-469D-9B3B-F012A3ED1754}">
      <dgm:prSet/>
      <dgm:spPr/>
      <dgm:t>
        <a:bodyPr/>
        <a:lstStyle/>
        <a:p>
          <a:endParaRPr lang="en-US"/>
        </a:p>
      </dgm:t>
    </dgm:pt>
    <dgm:pt modelId="{41A8C565-B6B6-4791-B79D-EA688F25CC20}">
      <dgm:prSet/>
      <dgm:spPr/>
      <dgm:t>
        <a:bodyPr/>
        <a:lstStyle/>
        <a:p>
          <a:pPr>
            <a:lnSpc>
              <a:spcPct val="100000"/>
            </a:lnSpc>
          </a:pPr>
          <a:r>
            <a:rPr lang="en-US"/>
            <a:t>Reliance Industries witnessed a significant increase of nearly 50% in its current investment, amounting to Rs 51,014 crore, during the fiscal year 2014-15.The purpose of this increased investment was to enhance its treasury income. However, during the same period, Reliance Industries experienced a substantial decrease in its cash and bank balance, which depleted by 67% to Rs 12,545 crore. These figures are based on the information provided in Reliance Industries' annual report.</a:t>
          </a:r>
        </a:p>
      </dgm:t>
    </dgm:pt>
    <dgm:pt modelId="{2F8A9BF9-B811-496F-B47D-20F5A045D6A1}" type="parTrans" cxnId="{7619E807-40F7-49B7-A3A6-B77D6D5FDFA6}">
      <dgm:prSet/>
      <dgm:spPr/>
      <dgm:t>
        <a:bodyPr/>
        <a:lstStyle/>
        <a:p>
          <a:endParaRPr lang="en-US"/>
        </a:p>
      </dgm:t>
    </dgm:pt>
    <dgm:pt modelId="{2064AFC4-8413-4662-A316-A5F854B82DA3}" type="sibTrans" cxnId="{7619E807-40F7-49B7-A3A6-B77D6D5FDFA6}">
      <dgm:prSet/>
      <dgm:spPr/>
      <dgm:t>
        <a:bodyPr/>
        <a:lstStyle/>
        <a:p>
          <a:endParaRPr lang="en-US"/>
        </a:p>
      </dgm:t>
    </dgm:pt>
    <dgm:pt modelId="{C6DBAC8C-BC60-431B-9032-EFA9AECBB85C}">
      <dgm:prSet/>
      <dgm:spPr/>
      <dgm:t>
        <a:bodyPr/>
        <a:lstStyle/>
        <a:p>
          <a:pPr>
            <a:lnSpc>
              <a:spcPct val="100000"/>
            </a:lnSpc>
          </a:pPr>
          <a:r>
            <a:rPr lang="en-US"/>
            <a:t>The current data indicates a shift towards a more assertive strategy in treasury operations aimed at achieving improved returns. Previously, Reliance Industries adopted a cautious approach by maintaining a significant portion of its surplus as cash and bank balances, prioritizing liquidity management over higher returns. However, the current investment now exceeds the cash and bank balance by more than four times, suggesting a more aggressive approach focused on maximizing returns.</a:t>
          </a:r>
        </a:p>
      </dgm:t>
    </dgm:pt>
    <dgm:pt modelId="{88D1CA21-A352-4982-B41A-08A229436A5C}" type="parTrans" cxnId="{42CFD490-104B-4F67-B8C4-04E0DCF9D6E4}">
      <dgm:prSet/>
      <dgm:spPr/>
      <dgm:t>
        <a:bodyPr/>
        <a:lstStyle/>
        <a:p>
          <a:endParaRPr lang="en-US"/>
        </a:p>
      </dgm:t>
    </dgm:pt>
    <dgm:pt modelId="{1904AEBE-9B9B-4096-8809-A8BEEB51D5DA}" type="sibTrans" cxnId="{42CFD490-104B-4F67-B8C4-04E0DCF9D6E4}">
      <dgm:prSet/>
      <dgm:spPr/>
      <dgm:t>
        <a:bodyPr/>
        <a:lstStyle/>
        <a:p>
          <a:endParaRPr lang="en-US"/>
        </a:p>
      </dgm:t>
    </dgm:pt>
    <dgm:pt modelId="{F7CBC92B-5903-4AF8-80E2-053910495806}" type="pres">
      <dgm:prSet presAssocID="{835B3F00-66B8-4B65-9B28-9609E3DBBD81}" presName="root" presStyleCnt="0">
        <dgm:presLayoutVars>
          <dgm:dir/>
          <dgm:resizeHandles val="exact"/>
        </dgm:presLayoutVars>
      </dgm:prSet>
      <dgm:spPr/>
    </dgm:pt>
    <dgm:pt modelId="{62D8DA79-DDE7-46CF-8B77-5DA65858229A}" type="pres">
      <dgm:prSet presAssocID="{69D10396-1FDC-4868-BCD8-A7754A9B7C6E}" presName="compNode" presStyleCnt="0"/>
      <dgm:spPr/>
    </dgm:pt>
    <dgm:pt modelId="{29403BB4-E3C9-4317-9EAC-52DEA67F2D11}" type="pres">
      <dgm:prSet presAssocID="{69D10396-1FDC-4868-BCD8-A7754A9B7C6E}" presName="bgRect" presStyleLbl="bgShp" presStyleIdx="0" presStyleCnt="3"/>
      <dgm:spPr/>
    </dgm:pt>
    <dgm:pt modelId="{2E74E3C8-1BE0-4951-BE08-1102CCD96CBA}" type="pres">
      <dgm:prSet presAssocID="{69D10396-1FDC-4868-BCD8-A7754A9B7C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D8B8BE40-FC64-43C8-A792-1D7AE032D7F7}" type="pres">
      <dgm:prSet presAssocID="{69D10396-1FDC-4868-BCD8-A7754A9B7C6E}" presName="spaceRect" presStyleCnt="0"/>
      <dgm:spPr/>
    </dgm:pt>
    <dgm:pt modelId="{03F6D02B-30EC-481C-8A89-F9EBB56AF9BF}" type="pres">
      <dgm:prSet presAssocID="{69D10396-1FDC-4868-BCD8-A7754A9B7C6E}" presName="parTx" presStyleLbl="revTx" presStyleIdx="0" presStyleCnt="3">
        <dgm:presLayoutVars>
          <dgm:chMax val="0"/>
          <dgm:chPref val="0"/>
        </dgm:presLayoutVars>
      </dgm:prSet>
      <dgm:spPr/>
    </dgm:pt>
    <dgm:pt modelId="{940A14BE-8002-4354-A189-7316E4979222}" type="pres">
      <dgm:prSet presAssocID="{2D2A38CA-C91A-463A-83A4-3D670CA407C8}" presName="sibTrans" presStyleCnt="0"/>
      <dgm:spPr/>
    </dgm:pt>
    <dgm:pt modelId="{3A37BF3D-C52D-4AE4-8EA6-402E96C01F46}" type="pres">
      <dgm:prSet presAssocID="{41A8C565-B6B6-4791-B79D-EA688F25CC20}" presName="compNode" presStyleCnt="0"/>
      <dgm:spPr/>
    </dgm:pt>
    <dgm:pt modelId="{58B77779-7718-446B-877A-89918A7E9867}" type="pres">
      <dgm:prSet presAssocID="{41A8C565-B6B6-4791-B79D-EA688F25CC20}" presName="bgRect" presStyleLbl="bgShp" presStyleIdx="1" presStyleCnt="3"/>
      <dgm:spPr/>
    </dgm:pt>
    <dgm:pt modelId="{4FF97F71-59EC-483B-A54B-448A1B5CB44E}" type="pres">
      <dgm:prSet presAssocID="{41A8C565-B6B6-4791-B79D-EA688F25CC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0F16EA4A-3E77-4C59-A5FA-FEC202C700D8}" type="pres">
      <dgm:prSet presAssocID="{41A8C565-B6B6-4791-B79D-EA688F25CC20}" presName="spaceRect" presStyleCnt="0"/>
      <dgm:spPr/>
    </dgm:pt>
    <dgm:pt modelId="{C77B5966-2306-4585-85BD-FE07D89BFACF}" type="pres">
      <dgm:prSet presAssocID="{41A8C565-B6B6-4791-B79D-EA688F25CC20}" presName="parTx" presStyleLbl="revTx" presStyleIdx="1" presStyleCnt="3">
        <dgm:presLayoutVars>
          <dgm:chMax val="0"/>
          <dgm:chPref val="0"/>
        </dgm:presLayoutVars>
      </dgm:prSet>
      <dgm:spPr/>
    </dgm:pt>
    <dgm:pt modelId="{35361411-8BD7-4F62-9F36-33FD5A29D602}" type="pres">
      <dgm:prSet presAssocID="{2064AFC4-8413-4662-A316-A5F854B82DA3}" presName="sibTrans" presStyleCnt="0"/>
      <dgm:spPr/>
    </dgm:pt>
    <dgm:pt modelId="{0AF5EF09-ED34-490F-BE8E-81DD99F54B68}" type="pres">
      <dgm:prSet presAssocID="{C6DBAC8C-BC60-431B-9032-EFA9AECBB85C}" presName="compNode" presStyleCnt="0"/>
      <dgm:spPr/>
    </dgm:pt>
    <dgm:pt modelId="{7AC9598B-C488-439E-8BE0-A9E7D3F970B0}" type="pres">
      <dgm:prSet presAssocID="{C6DBAC8C-BC60-431B-9032-EFA9AECBB85C}" presName="bgRect" presStyleLbl="bgShp" presStyleIdx="2" presStyleCnt="3"/>
      <dgm:spPr/>
    </dgm:pt>
    <dgm:pt modelId="{189DB5AF-6C09-47BB-ABA7-8CD2ABDCB5F5}" type="pres">
      <dgm:prSet presAssocID="{C6DBAC8C-BC60-431B-9032-EFA9AECBB8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ble"/>
        </a:ext>
      </dgm:extLst>
    </dgm:pt>
    <dgm:pt modelId="{7FE5A399-B6A6-4453-BD66-453617FBFCB7}" type="pres">
      <dgm:prSet presAssocID="{C6DBAC8C-BC60-431B-9032-EFA9AECBB85C}" presName="spaceRect" presStyleCnt="0"/>
      <dgm:spPr/>
    </dgm:pt>
    <dgm:pt modelId="{AF93B7AD-317B-4238-B518-21D992625A4C}" type="pres">
      <dgm:prSet presAssocID="{C6DBAC8C-BC60-431B-9032-EFA9AECBB85C}" presName="parTx" presStyleLbl="revTx" presStyleIdx="2" presStyleCnt="3">
        <dgm:presLayoutVars>
          <dgm:chMax val="0"/>
          <dgm:chPref val="0"/>
        </dgm:presLayoutVars>
      </dgm:prSet>
      <dgm:spPr/>
    </dgm:pt>
  </dgm:ptLst>
  <dgm:cxnLst>
    <dgm:cxn modelId="{7619E807-40F7-49B7-A3A6-B77D6D5FDFA6}" srcId="{835B3F00-66B8-4B65-9B28-9609E3DBBD81}" destId="{41A8C565-B6B6-4791-B79D-EA688F25CC20}" srcOrd="1" destOrd="0" parTransId="{2F8A9BF9-B811-496F-B47D-20F5A045D6A1}" sibTransId="{2064AFC4-8413-4662-A316-A5F854B82DA3}"/>
    <dgm:cxn modelId="{EB4CBE70-6E18-497B-9269-E7DB58A9A9C2}" type="presOf" srcId="{C6DBAC8C-BC60-431B-9032-EFA9AECBB85C}" destId="{AF93B7AD-317B-4238-B518-21D992625A4C}" srcOrd="0" destOrd="0" presId="urn:microsoft.com/office/officeart/2018/2/layout/IconVerticalSolidList"/>
    <dgm:cxn modelId="{6B731B7D-1E75-4DA9-96A8-A98986A56B07}" type="presOf" srcId="{835B3F00-66B8-4B65-9B28-9609E3DBBD81}" destId="{F7CBC92B-5903-4AF8-80E2-053910495806}" srcOrd="0" destOrd="0" presId="urn:microsoft.com/office/officeart/2018/2/layout/IconVerticalSolidList"/>
    <dgm:cxn modelId="{42CFD490-104B-4F67-B8C4-04E0DCF9D6E4}" srcId="{835B3F00-66B8-4B65-9B28-9609E3DBBD81}" destId="{C6DBAC8C-BC60-431B-9032-EFA9AECBB85C}" srcOrd="2" destOrd="0" parTransId="{88D1CA21-A352-4982-B41A-08A229436A5C}" sibTransId="{1904AEBE-9B9B-4096-8809-A8BEEB51D5DA}"/>
    <dgm:cxn modelId="{AE1A7993-2208-490D-BD67-8581E3806C35}" type="presOf" srcId="{41A8C565-B6B6-4791-B79D-EA688F25CC20}" destId="{C77B5966-2306-4585-85BD-FE07D89BFACF}" srcOrd="0" destOrd="0" presId="urn:microsoft.com/office/officeart/2018/2/layout/IconVerticalSolidList"/>
    <dgm:cxn modelId="{09C3ED97-6ADA-4E39-9DAD-9A3D64F822A2}" type="presOf" srcId="{69D10396-1FDC-4868-BCD8-A7754A9B7C6E}" destId="{03F6D02B-30EC-481C-8A89-F9EBB56AF9BF}" srcOrd="0" destOrd="0" presId="urn:microsoft.com/office/officeart/2018/2/layout/IconVerticalSolidList"/>
    <dgm:cxn modelId="{D41960C0-DCA9-469D-9B3B-F012A3ED1754}" srcId="{835B3F00-66B8-4B65-9B28-9609E3DBBD81}" destId="{69D10396-1FDC-4868-BCD8-A7754A9B7C6E}" srcOrd="0" destOrd="0" parTransId="{F7D4862E-7510-4A55-AB4C-6B5C8C8C7D12}" sibTransId="{2D2A38CA-C91A-463A-83A4-3D670CA407C8}"/>
    <dgm:cxn modelId="{70BE7158-10A3-4BA5-B9E4-F1F29DC01828}" type="presParOf" srcId="{F7CBC92B-5903-4AF8-80E2-053910495806}" destId="{62D8DA79-DDE7-46CF-8B77-5DA65858229A}" srcOrd="0" destOrd="0" presId="urn:microsoft.com/office/officeart/2018/2/layout/IconVerticalSolidList"/>
    <dgm:cxn modelId="{07352F70-01F6-4116-96AB-70644F564922}" type="presParOf" srcId="{62D8DA79-DDE7-46CF-8B77-5DA65858229A}" destId="{29403BB4-E3C9-4317-9EAC-52DEA67F2D11}" srcOrd="0" destOrd="0" presId="urn:microsoft.com/office/officeart/2018/2/layout/IconVerticalSolidList"/>
    <dgm:cxn modelId="{A6FE6F57-867A-4185-BDE4-4D77E9A1334B}" type="presParOf" srcId="{62D8DA79-DDE7-46CF-8B77-5DA65858229A}" destId="{2E74E3C8-1BE0-4951-BE08-1102CCD96CBA}" srcOrd="1" destOrd="0" presId="urn:microsoft.com/office/officeart/2018/2/layout/IconVerticalSolidList"/>
    <dgm:cxn modelId="{0E8B30DB-8CA2-46C1-9C6C-1ABD532E8839}" type="presParOf" srcId="{62D8DA79-DDE7-46CF-8B77-5DA65858229A}" destId="{D8B8BE40-FC64-43C8-A792-1D7AE032D7F7}" srcOrd="2" destOrd="0" presId="urn:microsoft.com/office/officeart/2018/2/layout/IconVerticalSolidList"/>
    <dgm:cxn modelId="{ACB05225-A2A9-4008-B10C-B69AAA452BBF}" type="presParOf" srcId="{62D8DA79-DDE7-46CF-8B77-5DA65858229A}" destId="{03F6D02B-30EC-481C-8A89-F9EBB56AF9BF}" srcOrd="3" destOrd="0" presId="urn:microsoft.com/office/officeart/2018/2/layout/IconVerticalSolidList"/>
    <dgm:cxn modelId="{DCEBF123-B7CA-4A9D-863C-4F7498F88762}" type="presParOf" srcId="{F7CBC92B-5903-4AF8-80E2-053910495806}" destId="{940A14BE-8002-4354-A189-7316E4979222}" srcOrd="1" destOrd="0" presId="urn:microsoft.com/office/officeart/2018/2/layout/IconVerticalSolidList"/>
    <dgm:cxn modelId="{AB725F75-B2DF-4397-A08B-A87EAC0AA840}" type="presParOf" srcId="{F7CBC92B-5903-4AF8-80E2-053910495806}" destId="{3A37BF3D-C52D-4AE4-8EA6-402E96C01F46}" srcOrd="2" destOrd="0" presId="urn:microsoft.com/office/officeart/2018/2/layout/IconVerticalSolidList"/>
    <dgm:cxn modelId="{9AC4A7F0-7DCC-4A41-BFD0-7DB1C2AB5DE5}" type="presParOf" srcId="{3A37BF3D-C52D-4AE4-8EA6-402E96C01F46}" destId="{58B77779-7718-446B-877A-89918A7E9867}" srcOrd="0" destOrd="0" presId="urn:microsoft.com/office/officeart/2018/2/layout/IconVerticalSolidList"/>
    <dgm:cxn modelId="{6153198F-8125-4334-ACD6-1539DE488000}" type="presParOf" srcId="{3A37BF3D-C52D-4AE4-8EA6-402E96C01F46}" destId="{4FF97F71-59EC-483B-A54B-448A1B5CB44E}" srcOrd="1" destOrd="0" presId="urn:microsoft.com/office/officeart/2018/2/layout/IconVerticalSolidList"/>
    <dgm:cxn modelId="{1AF72915-03D9-45EE-9381-313DA122CC6E}" type="presParOf" srcId="{3A37BF3D-C52D-4AE4-8EA6-402E96C01F46}" destId="{0F16EA4A-3E77-4C59-A5FA-FEC202C700D8}" srcOrd="2" destOrd="0" presId="urn:microsoft.com/office/officeart/2018/2/layout/IconVerticalSolidList"/>
    <dgm:cxn modelId="{CA7E91D5-BBB0-4BC4-A011-BE12995215FD}" type="presParOf" srcId="{3A37BF3D-C52D-4AE4-8EA6-402E96C01F46}" destId="{C77B5966-2306-4585-85BD-FE07D89BFACF}" srcOrd="3" destOrd="0" presId="urn:microsoft.com/office/officeart/2018/2/layout/IconVerticalSolidList"/>
    <dgm:cxn modelId="{C3B32AB1-D17F-4D51-9858-2D697DD48ABF}" type="presParOf" srcId="{F7CBC92B-5903-4AF8-80E2-053910495806}" destId="{35361411-8BD7-4F62-9F36-33FD5A29D602}" srcOrd="3" destOrd="0" presId="urn:microsoft.com/office/officeart/2018/2/layout/IconVerticalSolidList"/>
    <dgm:cxn modelId="{246FEFD7-1FE6-4A7F-AC46-F3350A62C62B}" type="presParOf" srcId="{F7CBC92B-5903-4AF8-80E2-053910495806}" destId="{0AF5EF09-ED34-490F-BE8E-81DD99F54B68}" srcOrd="4" destOrd="0" presId="urn:microsoft.com/office/officeart/2018/2/layout/IconVerticalSolidList"/>
    <dgm:cxn modelId="{6157D569-E7EF-482B-96A9-5CE32DD1D0FA}" type="presParOf" srcId="{0AF5EF09-ED34-490F-BE8E-81DD99F54B68}" destId="{7AC9598B-C488-439E-8BE0-A9E7D3F970B0}" srcOrd="0" destOrd="0" presId="urn:microsoft.com/office/officeart/2018/2/layout/IconVerticalSolidList"/>
    <dgm:cxn modelId="{33DD4386-FA89-4072-9443-B344E0DBD76F}" type="presParOf" srcId="{0AF5EF09-ED34-490F-BE8E-81DD99F54B68}" destId="{189DB5AF-6C09-47BB-ABA7-8CD2ABDCB5F5}" srcOrd="1" destOrd="0" presId="urn:microsoft.com/office/officeart/2018/2/layout/IconVerticalSolidList"/>
    <dgm:cxn modelId="{42938D6E-1BDD-4B38-9584-807EFEAE5C17}" type="presParOf" srcId="{0AF5EF09-ED34-490F-BE8E-81DD99F54B68}" destId="{7FE5A399-B6A6-4453-BD66-453617FBFCB7}" srcOrd="2" destOrd="0" presId="urn:microsoft.com/office/officeart/2018/2/layout/IconVerticalSolidList"/>
    <dgm:cxn modelId="{A70EAEAA-27EF-491A-AE22-C04B47662622}" type="presParOf" srcId="{0AF5EF09-ED34-490F-BE8E-81DD99F54B68}" destId="{AF93B7AD-317B-4238-B518-21D992625A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9FCDD88-CCF6-4B95-9B39-3ECF76FC5B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2A5FF-5F7A-40D3-BCE5-25914ED3F06A}">
      <dgm:prSet/>
      <dgm:spPr/>
      <dgm:t>
        <a:bodyPr/>
        <a:lstStyle/>
        <a:p>
          <a:pPr>
            <a:lnSpc>
              <a:spcPct val="100000"/>
            </a:lnSpc>
          </a:pPr>
          <a:r>
            <a:rPr lang="en-US"/>
            <a:t>During the annual general meeting (AGM) held on August 12, 2019, Ambani made the following statement:</a:t>
          </a:r>
          <a:r>
            <a:rPr lang="en-US">
              <a:highlight>
                <a:srgbClr val="FF00FF"/>
              </a:highlight>
            </a:rPr>
            <a:t> “We have a very clear roadmap to becoming a zero net-debt company within the next 18 months, that is by 31 March 2021.”</a:t>
          </a:r>
        </a:p>
      </dgm:t>
    </dgm:pt>
    <dgm:pt modelId="{35E5E0E5-9BE4-46CA-9DA1-D7D3A48D877E}" type="parTrans" cxnId="{14D3B19A-D4D1-4845-8BB9-55A9421A459F}">
      <dgm:prSet/>
      <dgm:spPr/>
      <dgm:t>
        <a:bodyPr/>
        <a:lstStyle/>
        <a:p>
          <a:endParaRPr lang="en-US"/>
        </a:p>
      </dgm:t>
    </dgm:pt>
    <dgm:pt modelId="{E07556A0-45EC-456A-9BDE-9D1B3768A977}" type="sibTrans" cxnId="{14D3B19A-D4D1-4845-8BB9-55A9421A459F}">
      <dgm:prSet/>
      <dgm:spPr/>
      <dgm:t>
        <a:bodyPr/>
        <a:lstStyle/>
        <a:p>
          <a:endParaRPr lang="en-US"/>
        </a:p>
      </dgm:t>
    </dgm:pt>
    <dgm:pt modelId="{3A6A04EF-7710-4831-A576-A6EBDA641FA7}">
      <dgm:prSet/>
      <dgm:spPr/>
      <dgm:t>
        <a:bodyPr/>
        <a:lstStyle/>
        <a:p>
          <a:pPr>
            <a:lnSpc>
              <a:spcPct val="100000"/>
            </a:lnSpc>
          </a:pPr>
          <a:r>
            <a:rPr lang="en-US"/>
            <a:t>The company then went on to announce a capital raise worth US$20bn and the completion of a US$7bn rights issue “completed entirely on a digital platform during lockdown”.</a:t>
          </a:r>
        </a:p>
      </dgm:t>
    </dgm:pt>
    <dgm:pt modelId="{ED6E0B58-F13C-4CC5-85F7-48977FEA4033}" type="parTrans" cxnId="{FBB80EFF-910E-41DD-A3FE-F6D73EABBAE5}">
      <dgm:prSet/>
      <dgm:spPr/>
      <dgm:t>
        <a:bodyPr/>
        <a:lstStyle/>
        <a:p>
          <a:endParaRPr lang="en-US"/>
        </a:p>
      </dgm:t>
    </dgm:pt>
    <dgm:pt modelId="{0C843287-CF01-4FD9-87BF-8911EBF3FBD4}" type="sibTrans" cxnId="{FBB80EFF-910E-41DD-A3FE-F6D73EABBAE5}">
      <dgm:prSet/>
      <dgm:spPr/>
      <dgm:t>
        <a:bodyPr/>
        <a:lstStyle/>
        <a:p>
          <a:endParaRPr lang="en-US"/>
        </a:p>
      </dgm:t>
    </dgm:pt>
    <dgm:pt modelId="{CDB0292D-77D3-4853-9640-A4D93594CF56}">
      <dgm:prSet/>
      <dgm:spPr/>
      <dgm:t>
        <a:bodyPr/>
        <a:lstStyle/>
        <a:p>
          <a:pPr>
            <a:lnSpc>
              <a:spcPct val="100000"/>
            </a:lnSpc>
          </a:pPr>
          <a:r>
            <a:rPr lang="en-US"/>
            <a:t>On June 20, 2020, Ambani announced in a statement submitted to the Bombay Stock Exchange (BSE) that RIL had achieved a net debt-free status, surpassing the March 2021 deadline by nine months.</a:t>
          </a:r>
        </a:p>
      </dgm:t>
    </dgm:pt>
    <dgm:pt modelId="{83B2F2B1-61C4-4909-8DDE-DB84C7666966}" type="parTrans" cxnId="{40B1DFE9-58A2-4155-B813-B76201DDEB03}">
      <dgm:prSet/>
      <dgm:spPr/>
      <dgm:t>
        <a:bodyPr/>
        <a:lstStyle/>
        <a:p>
          <a:endParaRPr lang="en-US"/>
        </a:p>
      </dgm:t>
    </dgm:pt>
    <dgm:pt modelId="{01E2198B-D6F6-4543-9F38-619E3D632630}" type="sibTrans" cxnId="{40B1DFE9-58A2-4155-B813-B76201DDEB03}">
      <dgm:prSet/>
      <dgm:spPr/>
      <dgm:t>
        <a:bodyPr/>
        <a:lstStyle/>
        <a:p>
          <a:endParaRPr lang="en-US"/>
        </a:p>
      </dgm:t>
    </dgm:pt>
    <dgm:pt modelId="{C8C48788-BB56-4654-995C-0988F84751E9}">
      <dgm:prSet/>
      <dgm:spPr/>
      <dgm:t>
        <a:bodyPr/>
        <a:lstStyle/>
        <a:p>
          <a:pPr>
            <a:lnSpc>
              <a:spcPct val="100000"/>
            </a:lnSpc>
          </a:pPr>
          <a:r>
            <a:rPr lang="en-US"/>
            <a:t>One of the prominent persons involved in this mission was </a:t>
          </a:r>
          <a:r>
            <a:rPr lang="en-US" b="1"/>
            <a:t>Mr. Soumyo Dutta, Group Treasurer</a:t>
          </a:r>
          <a:r>
            <a:rPr lang="en-US"/>
            <a:t>. He has explained the Treasury operations of Reliance as structurally, Reliance Industries has treasuries embedded within each of its business divisions; there is a treasury for the refining business, one for the petrochemical business, one for the consumer business and so on. The role of the central treasury, he suggests, is to “lay down the broad boundaries, frameworks and priorities, and define how each individual treasury should interact with our banking partners.”</a:t>
          </a:r>
        </a:p>
      </dgm:t>
    </dgm:pt>
    <dgm:pt modelId="{21579738-BBAB-40DC-81E4-122EA439D721}" type="parTrans" cxnId="{66653D20-3604-42E4-ABC7-4C1B7AE9ECC5}">
      <dgm:prSet/>
      <dgm:spPr/>
      <dgm:t>
        <a:bodyPr/>
        <a:lstStyle/>
        <a:p>
          <a:endParaRPr lang="en-US"/>
        </a:p>
      </dgm:t>
    </dgm:pt>
    <dgm:pt modelId="{18182593-9186-4BBC-8BFA-110F4EE1701B}" type="sibTrans" cxnId="{66653D20-3604-42E4-ABC7-4C1B7AE9ECC5}">
      <dgm:prSet/>
      <dgm:spPr/>
      <dgm:t>
        <a:bodyPr/>
        <a:lstStyle/>
        <a:p>
          <a:endParaRPr lang="en-US"/>
        </a:p>
      </dgm:t>
    </dgm:pt>
    <dgm:pt modelId="{6FF47B0D-B2B9-48B6-AF6C-F185E194475E}">
      <dgm:prSet/>
      <dgm:spPr/>
      <dgm:t>
        <a:bodyPr/>
        <a:lstStyle/>
        <a:p>
          <a:pPr>
            <a:lnSpc>
              <a:spcPct val="100000"/>
            </a:lnSpc>
          </a:pPr>
          <a:r>
            <a:rPr lang="en-US"/>
            <a:t>The company uses SAP as its enterprise resource planning system and Murex for treasury and financial markets, working with the providers to ensure there are linkages and interoperability between the two.</a:t>
          </a:r>
        </a:p>
      </dgm:t>
    </dgm:pt>
    <dgm:pt modelId="{15B06E83-F0C7-4CAD-AA8C-C5A4E2938C97}" type="parTrans" cxnId="{53EBF488-D0B5-4B6C-9346-5A8F4BBB9F95}">
      <dgm:prSet/>
      <dgm:spPr/>
      <dgm:t>
        <a:bodyPr/>
        <a:lstStyle/>
        <a:p>
          <a:endParaRPr lang="en-US"/>
        </a:p>
      </dgm:t>
    </dgm:pt>
    <dgm:pt modelId="{6625845B-52AB-4D74-A1FE-F48B0B6287A2}" type="sibTrans" cxnId="{53EBF488-D0B5-4B6C-9346-5A8F4BBB9F95}">
      <dgm:prSet/>
      <dgm:spPr/>
      <dgm:t>
        <a:bodyPr/>
        <a:lstStyle/>
        <a:p>
          <a:endParaRPr lang="en-US"/>
        </a:p>
      </dgm:t>
    </dgm:pt>
    <dgm:pt modelId="{0F999011-231A-43FA-815D-6958D97191FC}" type="pres">
      <dgm:prSet presAssocID="{39FCDD88-CCF6-4B95-9B39-3ECF76FC5BFF}" presName="root" presStyleCnt="0">
        <dgm:presLayoutVars>
          <dgm:dir/>
          <dgm:resizeHandles val="exact"/>
        </dgm:presLayoutVars>
      </dgm:prSet>
      <dgm:spPr/>
    </dgm:pt>
    <dgm:pt modelId="{C239F407-C562-4DFD-A3E9-F38C0968BE41}" type="pres">
      <dgm:prSet presAssocID="{4962A5FF-5F7A-40D3-BCE5-25914ED3F06A}" presName="compNode" presStyleCnt="0"/>
      <dgm:spPr/>
    </dgm:pt>
    <dgm:pt modelId="{DAE5E1E2-E833-44A0-8456-5A60C7DFF91F}" type="pres">
      <dgm:prSet presAssocID="{4962A5FF-5F7A-40D3-BCE5-25914ED3F06A}" presName="bgRect" presStyleLbl="bgShp" presStyleIdx="0" presStyleCnt="5"/>
      <dgm:spPr/>
    </dgm:pt>
    <dgm:pt modelId="{B3557210-4325-47EB-BFEF-0F1EC7268550}" type="pres">
      <dgm:prSet presAssocID="{4962A5FF-5F7A-40D3-BCE5-25914ED3F0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D7FA1277-48AE-499D-962E-DA5A635CC463}" type="pres">
      <dgm:prSet presAssocID="{4962A5FF-5F7A-40D3-BCE5-25914ED3F06A}" presName="spaceRect" presStyleCnt="0"/>
      <dgm:spPr/>
    </dgm:pt>
    <dgm:pt modelId="{DD1F9AF5-67D6-4025-85DD-08D4DC6969BA}" type="pres">
      <dgm:prSet presAssocID="{4962A5FF-5F7A-40D3-BCE5-25914ED3F06A}" presName="parTx" presStyleLbl="revTx" presStyleIdx="0" presStyleCnt="5">
        <dgm:presLayoutVars>
          <dgm:chMax val="0"/>
          <dgm:chPref val="0"/>
        </dgm:presLayoutVars>
      </dgm:prSet>
      <dgm:spPr/>
    </dgm:pt>
    <dgm:pt modelId="{D5A042AC-DF8A-4F98-AB0E-E2B19171DAC9}" type="pres">
      <dgm:prSet presAssocID="{E07556A0-45EC-456A-9BDE-9D1B3768A977}" presName="sibTrans" presStyleCnt="0"/>
      <dgm:spPr/>
    </dgm:pt>
    <dgm:pt modelId="{3AB9C3A0-AA8A-4019-B9AC-35023864C252}" type="pres">
      <dgm:prSet presAssocID="{3A6A04EF-7710-4831-A576-A6EBDA641FA7}" presName="compNode" presStyleCnt="0"/>
      <dgm:spPr/>
    </dgm:pt>
    <dgm:pt modelId="{18C231F5-D09D-4740-9265-B68AF876C02B}" type="pres">
      <dgm:prSet presAssocID="{3A6A04EF-7710-4831-A576-A6EBDA641FA7}" presName="bgRect" presStyleLbl="bgShp" presStyleIdx="1" presStyleCnt="5"/>
      <dgm:spPr/>
    </dgm:pt>
    <dgm:pt modelId="{053A928A-2799-4FE2-9845-A067E8DC477D}" type="pres">
      <dgm:prSet presAssocID="{3A6A04EF-7710-4831-A576-A6EBDA641F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B37158C2-042E-42EC-B502-52DF9A5FA3CE}" type="pres">
      <dgm:prSet presAssocID="{3A6A04EF-7710-4831-A576-A6EBDA641FA7}" presName="spaceRect" presStyleCnt="0"/>
      <dgm:spPr/>
    </dgm:pt>
    <dgm:pt modelId="{BAD1F02B-1F8F-4C9E-A8A4-4DDFF0F859BC}" type="pres">
      <dgm:prSet presAssocID="{3A6A04EF-7710-4831-A576-A6EBDA641FA7}" presName="parTx" presStyleLbl="revTx" presStyleIdx="1" presStyleCnt="5">
        <dgm:presLayoutVars>
          <dgm:chMax val="0"/>
          <dgm:chPref val="0"/>
        </dgm:presLayoutVars>
      </dgm:prSet>
      <dgm:spPr/>
    </dgm:pt>
    <dgm:pt modelId="{3A3E4C18-AE09-46B3-9641-59EFF2FCAD2C}" type="pres">
      <dgm:prSet presAssocID="{0C843287-CF01-4FD9-87BF-8911EBF3FBD4}" presName="sibTrans" presStyleCnt="0"/>
      <dgm:spPr/>
    </dgm:pt>
    <dgm:pt modelId="{FEA0C7DD-7B13-452F-98AB-239DE6BF8185}" type="pres">
      <dgm:prSet presAssocID="{CDB0292D-77D3-4853-9640-A4D93594CF56}" presName="compNode" presStyleCnt="0"/>
      <dgm:spPr/>
    </dgm:pt>
    <dgm:pt modelId="{2D9BC329-8E32-41C7-971E-1A9906A730C3}" type="pres">
      <dgm:prSet presAssocID="{CDB0292D-77D3-4853-9640-A4D93594CF56}" presName="bgRect" presStyleLbl="bgShp" presStyleIdx="2" presStyleCnt="5"/>
      <dgm:spPr/>
    </dgm:pt>
    <dgm:pt modelId="{75313EEF-A8C8-43E5-B32C-67001894D60B}" type="pres">
      <dgm:prSet presAssocID="{CDB0292D-77D3-4853-9640-A4D93594CF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9491A323-B85B-42CE-80A6-1B8568112810}" type="pres">
      <dgm:prSet presAssocID="{CDB0292D-77D3-4853-9640-A4D93594CF56}" presName="spaceRect" presStyleCnt="0"/>
      <dgm:spPr/>
    </dgm:pt>
    <dgm:pt modelId="{9FB111A8-506F-4ABF-BD9D-E2745A2AE11F}" type="pres">
      <dgm:prSet presAssocID="{CDB0292D-77D3-4853-9640-A4D93594CF56}" presName="parTx" presStyleLbl="revTx" presStyleIdx="2" presStyleCnt="5">
        <dgm:presLayoutVars>
          <dgm:chMax val="0"/>
          <dgm:chPref val="0"/>
        </dgm:presLayoutVars>
      </dgm:prSet>
      <dgm:spPr/>
    </dgm:pt>
    <dgm:pt modelId="{5B823FF8-4D88-44C3-85CF-CA55A7545A3D}" type="pres">
      <dgm:prSet presAssocID="{01E2198B-D6F6-4543-9F38-619E3D632630}" presName="sibTrans" presStyleCnt="0"/>
      <dgm:spPr/>
    </dgm:pt>
    <dgm:pt modelId="{8333C19F-FA71-440A-83C0-4A233C32079F}" type="pres">
      <dgm:prSet presAssocID="{C8C48788-BB56-4654-995C-0988F84751E9}" presName="compNode" presStyleCnt="0"/>
      <dgm:spPr/>
    </dgm:pt>
    <dgm:pt modelId="{1641EBE7-F489-4D78-A399-EBC1E55F3A59}" type="pres">
      <dgm:prSet presAssocID="{C8C48788-BB56-4654-995C-0988F84751E9}" presName="bgRect" presStyleLbl="bgShp" presStyleIdx="3" presStyleCnt="5"/>
      <dgm:spPr/>
    </dgm:pt>
    <dgm:pt modelId="{16E1C10C-EB45-4B32-8D9C-D1E6AFE82CDD}" type="pres">
      <dgm:prSet presAssocID="{C8C48788-BB56-4654-995C-0988F84751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79805F84-7024-4489-A7AB-71502F8B9D55}" type="pres">
      <dgm:prSet presAssocID="{C8C48788-BB56-4654-995C-0988F84751E9}" presName="spaceRect" presStyleCnt="0"/>
      <dgm:spPr/>
    </dgm:pt>
    <dgm:pt modelId="{B5E61B81-8DA3-4AF1-8511-4AD15D81095A}" type="pres">
      <dgm:prSet presAssocID="{C8C48788-BB56-4654-995C-0988F84751E9}" presName="parTx" presStyleLbl="revTx" presStyleIdx="3" presStyleCnt="5">
        <dgm:presLayoutVars>
          <dgm:chMax val="0"/>
          <dgm:chPref val="0"/>
        </dgm:presLayoutVars>
      </dgm:prSet>
      <dgm:spPr/>
    </dgm:pt>
    <dgm:pt modelId="{0EFC1EEC-03ED-4673-9B53-C73BE30507EA}" type="pres">
      <dgm:prSet presAssocID="{18182593-9186-4BBC-8BFA-110F4EE1701B}" presName="sibTrans" presStyleCnt="0"/>
      <dgm:spPr/>
    </dgm:pt>
    <dgm:pt modelId="{C546A994-A1BF-4FD9-BFFF-1D297647BE7F}" type="pres">
      <dgm:prSet presAssocID="{6FF47B0D-B2B9-48B6-AF6C-F185E194475E}" presName="compNode" presStyleCnt="0"/>
      <dgm:spPr/>
    </dgm:pt>
    <dgm:pt modelId="{3F342AF4-D706-4716-95A7-E224D87A6E0A}" type="pres">
      <dgm:prSet presAssocID="{6FF47B0D-B2B9-48B6-AF6C-F185E194475E}" presName="bgRect" presStyleLbl="bgShp" presStyleIdx="4" presStyleCnt="5"/>
      <dgm:spPr/>
    </dgm:pt>
    <dgm:pt modelId="{0A452A45-F531-4ABA-9BBF-088B78E48BBE}" type="pres">
      <dgm:prSet presAssocID="{6FF47B0D-B2B9-48B6-AF6C-F185E19447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FCF288D3-64D6-4CB5-8B57-038F3472C52F}" type="pres">
      <dgm:prSet presAssocID="{6FF47B0D-B2B9-48B6-AF6C-F185E194475E}" presName="spaceRect" presStyleCnt="0"/>
      <dgm:spPr/>
    </dgm:pt>
    <dgm:pt modelId="{F863DE9D-A7DA-4A67-A728-46BAC5D3FF7E}" type="pres">
      <dgm:prSet presAssocID="{6FF47B0D-B2B9-48B6-AF6C-F185E194475E}" presName="parTx" presStyleLbl="revTx" presStyleIdx="4" presStyleCnt="5">
        <dgm:presLayoutVars>
          <dgm:chMax val="0"/>
          <dgm:chPref val="0"/>
        </dgm:presLayoutVars>
      </dgm:prSet>
      <dgm:spPr/>
    </dgm:pt>
  </dgm:ptLst>
  <dgm:cxnLst>
    <dgm:cxn modelId="{66653D20-3604-42E4-ABC7-4C1B7AE9ECC5}" srcId="{39FCDD88-CCF6-4B95-9B39-3ECF76FC5BFF}" destId="{C8C48788-BB56-4654-995C-0988F84751E9}" srcOrd="3" destOrd="0" parTransId="{21579738-BBAB-40DC-81E4-122EA439D721}" sibTransId="{18182593-9186-4BBC-8BFA-110F4EE1701B}"/>
    <dgm:cxn modelId="{1A4A9B46-C429-4711-8265-9AA5FB02CA38}" type="presOf" srcId="{CDB0292D-77D3-4853-9640-A4D93594CF56}" destId="{9FB111A8-506F-4ABF-BD9D-E2745A2AE11F}" srcOrd="0" destOrd="0" presId="urn:microsoft.com/office/officeart/2018/2/layout/IconVerticalSolidList"/>
    <dgm:cxn modelId="{E29F786F-479E-4CB5-AFCB-0A1B64761321}" type="presOf" srcId="{6FF47B0D-B2B9-48B6-AF6C-F185E194475E}" destId="{F863DE9D-A7DA-4A67-A728-46BAC5D3FF7E}" srcOrd="0" destOrd="0" presId="urn:microsoft.com/office/officeart/2018/2/layout/IconVerticalSolidList"/>
    <dgm:cxn modelId="{53EBF488-D0B5-4B6C-9346-5A8F4BBB9F95}" srcId="{39FCDD88-CCF6-4B95-9B39-3ECF76FC5BFF}" destId="{6FF47B0D-B2B9-48B6-AF6C-F185E194475E}" srcOrd="4" destOrd="0" parTransId="{15B06E83-F0C7-4CAD-AA8C-C5A4E2938C97}" sibTransId="{6625845B-52AB-4D74-A1FE-F48B0B6287A2}"/>
    <dgm:cxn modelId="{575E648E-6352-4F51-B962-9A19CD5FA09A}" type="presOf" srcId="{39FCDD88-CCF6-4B95-9B39-3ECF76FC5BFF}" destId="{0F999011-231A-43FA-815D-6958D97191FC}" srcOrd="0" destOrd="0" presId="urn:microsoft.com/office/officeart/2018/2/layout/IconVerticalSolidList"/>
    <dgm:cxn modelId="{14D3B19A-D4D1-4845-8BB9-55A9421A459F}" srcId="{39FCDD88-CCF6-4B95-9B39-3ECF76FC5BFF}" destId="{4962A5FF-5F7A-40D3-BCE5-25914ED3F06A}" srcOrd="0" destOrd="0" parTransId="{35E5E0E5-9BE4-46CA-9DA1-D7D3A48D877E}" sibTransId="{E07556A0-45EC-456A-9BDE-9D1B3768A977}"/>
    <dgm:cxn modelId="{1EC785A7-134F-4921-81FD-C5FD4899C789}" type="presOf" srcId="{3A6A04EF-7710-4831-A576-A6EBDA641FA7}" destId="{BAD1F02B-1F8F-4C9E-A8A4-4DDFF0F859BC}" srcOrd="0" destOrd="0" presId="urn:microsoft.com/office/officeart/2018/2/layout/IconVerticalSolidList"/>
    <dgm:cxn modelId="{1EF6CBB9-A47D-43A9-B45D-D01C345A2370}" type="presOf" srcId="{C8C48788-BB56-4654-995C-0988F84751E9}" destId="{B5E61B81-8DA3-4AF1-8511-4AD15D81095A}" srcOrd="0" destOrd="0" presId="urn:microsoft.com/office/officeart/2018/2/layout/IconVerticalSolidList"/>
    <dgm:cxn modelId="{40B1DFE9-58A2-4155-B813-B76201DDEB03}" srcId="{39FCDD88-CCF6-4B95-9B39-3ECF76FC5BFF}" destId="{CDB0292D-77D3-4853-9640-A4D93594CF56}" srcOrd="2" destOrd="0" parTransId="{83B2F2B1-61C4-4909-8DDE-DB84C7666966}" sibTransId="{01E2198B-D6F6-4543-9F38-619E3D632630}"/>
    <dgm:cxn modelId="{2E74BEF4-F96A-4A14-AAA0-9275527356DD}" type="presOf" srcId="{4962A5FF-5F7A-40D3-BCE5-25914ED3F06A}" destId="{DD1F9AF5-67D6-4025-85DD-08D4DC6969BA}" srcOrd="0" destOrd="0" presId="urn:microsoft.com/office/officeart/2018/2/layout/IconVerticalSolidList"/>
    <dgm:cxn modelId="{FBB80EFF-910E-41DD-A3FE-F6D73EABBAE5}" srcId="{39FCDD88-CCF6-4B95-9B39-3ECF76FC5BFF}" destId="{3A6A04EF-7710-4831-A576-A6EBDA641FA7}" srcOrd="1" destOrd="0" parTransId="{ED6E0B58-F13C-4CC5-85F7-48977FEA4033}" sibTransId="{0C843287-CF01-4FD9-87BF-8911EBF3FBD4}"/>
    <dgm:cxn modelId="{263E6DE5-60DA-46B7-A5F6-8FE730EBE9BF}" type="presParOf" srcId="{0F999011-231A-43FA-815D-6958D97191FC}" destId="{C239F407-C562-4DFD-A3E9-F38C0968BE41}" srcOrd="0" destOrd="0" presId="urn:microsoft.com/office/officeart/2018/2/layout/IconVerticalSolidList"/>
    <dgm:cxn modelId="{A683A79F-1EC4-4EAC-8E31-7519A0104C38}" type="presParOf" srcId="{C239F407-C562-4DFD-A3E9-F38C0968BE41}" destId="{DAE5E1E2-E833-44A0-8456-5A60C7DFF91F}" srcOrd="0" destOrd="0" presId="urn:microsoft.com/office/officeart/2018/2/layout/IconVerticalSolidList"/>
    <dgm:cxn modelId="{7C533ECD-87DA-4CF5-8FBB-E11B98474D0B}" type="presParOf" srcId="{C239F407-C562-4DFD-A3E9-F38C0968BE41}" destId="{B3557210-4325-47EB-BFEF-0F1EC7268550}" srcOrd="1" destOrd="0" presId="urn:microsoft.com/office/officeart/2018/2/layout/IconVerticalSolidList"/>
    <dgm:cxn modelId="{C93D11E2-E05B-48EC-8860-B54BEDB5AB5F}" type="presParOf" srcId="{C239F407-C562-4DFD-A3E9-F38C0968BE41}" destId="{D7FA1277-48AE-499D-962E-DA5A635CC463}" srcOrd="2" destOrd="0" presId="urn:microsoft.com/office/officeart/2018/2/layout/IconVerticalSolidList"/>
    <dgm:cxn modelId="{53B4BBEC-F6A2-45ED-8E9B-9727115A8E7E}" type="presParOf" srcId="{C239F407-C562-4DFD-A3E9-F38C0968BE41}" destId="{DD1F9AF5-67D6-4025-85DD-08D4DC6969BA}" srcOrd="3" destOrd="0" presId="urn:microsoft.com/office/officeart/2018/2/layout/IconVerticalSolidList"/>
    <dgm:cxn modelId="{D7EC207B-5447-4CD4-A4F0-F1B52F912A73}" type="presParOf" srcId="{0F999011-231A-43FA-815D-6958D97191FC}" destId="{D5A042AC-DF8A-4F98-AB0E-E2B19171DAC9}" srcOrd="1" destOrd="0" presId="urn:microsoft.com/office/officeart/2018/2/layout/IconVerticalSolidList"/>
    <dgm:cxn modelId="{6AFC78E7-D8C7-4E42-9D49-00AB0314A21F}" type="presParOf" srcId="{0F999011-231A-43FA-815D-6958D97191FC}" destId="{3AB9C3A0-AA8A-4019-B9AC-35023864C252}" srcOrd="2" destOrd="0" presId="urn:microsoft.com/office/officeart/2018/2/layout/IconVerticalSolidList"/>
    <dgm:cxn modelId="{1D266807-83EC-4258-85AC-A7584255770F}" type="presParOf" srcId="{3AB9C3A0-AA8A-4019-B9AC-35023864C252}" destId="{18C231F5-D09D-4740-9265-B68AF876C02B}" srcOrd="0" destOrd="0" presId="urn:microsoft.com/office/officeart/2018/2/layout/IconVerticalSolidList"/>
    <dgm:cxn modelId="{A59341F2-D5AD-4D60-AAE9-FC4E27AF2FD4}" type="presParOf" srcId="{3AB9C3A0-AA8A-4019-B9AC-35023864C252}" destId="{053A928A-2799-4FE2-9845-A067E8DC477D}" srcOrd="1" destOrd="0" presId="urn:microsoft.com/office/officeart/2018/2/layout/IconVerticalSolidList"/>
    <dgm:cxn modelId="{393F7BBC-3A40-4BB3-8190-3434D54BA554}" type="presParOf" srcId="{3AB9C3A0-AA8A-4019-B9AC-35023864C252}" destId="{B37158C2-042E-42EC-B502-52DF9A5FA3CE}" srcOrd="2" destOrd="0" presId="urn:microsoft.com/office/officeart/2018/2/layout/IconVerticalSolidList"/>
    <dgm:cxn modelId="{473A5AAE-13DB-4694-BB88-8853CB43B052}" type="presParOf" srcId="{3AB9C3A0-AA8A-4019-B9AC-35023864C252}" destId="{BAD1F02B-1F8F-4C9E-A8A4-4DDFF0F859BC}" srcOrd="3" destOrd="0" presId="urn:microsoft.com/office/officeart/2018/2/layout/IconVerticalSolidList"/>
    <dgm:cxn modelId="{1222C8D0-FFFF-4293-B808-0C1B1C391505}" type="presParOf" srcId="{0F999011-231A-43FA-815D-6958D97191FC}" destId="{3A3E4C18-AE09-46B3-9641-59EFF2FCAD2C}" srcOrd="3" destOrd="0" presId="urn:microsoft.com/office/officeart/2018/2/layout/IconVerticalSolidList"/>
    <dgm:cxn modelId="{36FFADCA-119D-4CCA-ADBB-7CE6836C5433}" type="presParOf" srcId="{0F999011-231A-43FA-815D-6958D97191FC}" destId="{FEA0C7DD-7B13-452F-98AB-239DE6BF8185}" srcOrd="4" destOrd="0" presId="urn:microsoft.com/office/officeart/2018/2/layout/IconVerticalSolidList"/>
    <dgm:cxn modelId="{BA6A0060-D643-464B-BE06-5B9E8B8E4595}" type="presParOf" srcId="{FEA0C7DD-7B13-452F-98AB-239DE6BF8185}" destId="{2D9BC329-8E32-41C7-971E-1A9906A730C3}" srcOrd="0" destOrd="0" presId="urn:microsoft.com/office/officeart/2018/2/layout/IconVerticalSolidList"/>
    <dgm:cxn modelId="{0632F601-A257-472B-9EA8-419C22174102}" type="presParOf" srcId="{FEA0C7DD-7B13-452F-98AB-239DE6BF8185}" destId="{75313EEF-A8C8-43E5-B32C-67001894D60B}" srcOrd="1" destOrd="0" presId="urn:microsoft.com/office/officeart/2018/2/layout/IconVerticalSolidList"/>
    <dgm:cxn modelId="{28B31048-2970-4506-94CE-BFBE66C96F6A}" type="presParOf" srcId="{FEA0C7DD-7B13-452F-98AB-239DE6BF8185}" destId="{9491A323-B85B-42CE-80A6-1B8568112810}" srcOrd="2" destOrd="0" presId="urn:microsoft.com/office/officeart/2018/2/layout/IconVerticalSolidList"/>
    <dgm:cxn modelId="{F1F77D39-8AA7-4451-B263-206466E530B9}" type="presParOf" srcId="{FEA0C7DD-7B13-452F-98AB-239DE6BF8185}" destId="{9FB111A8-506F-4ABF-BD9D-E2745A2AE11F}" srcOrd="3" destOrd="0" presId="urn:microsoft.com/office/officeart/2018/2/layout/IconVerticalSolidList"/>
    <dgm:cxn modelId="{7D4614B1-3057-4D3F-98C5-D7EE0A4F425A}" type="presParOf" srcId="{0F999011-231A-43FA-815D-6958D97191FC}" destId="{5B823FF8-4D88-44C3-85CF-CA55A7545A3D}" srcOrd="5" destOrd="0" presId="urn:microsoft.com/office/officeart/2018/2/layout/IconVerticalSolidList"/>
    <dgm:cxn modelId="{1C9E81CB-4234-4F15-BB92-8D9356220FD8}" type="presParOf" srcId="{0F999011-231A-43FA-815D-6958D97191FC}" destId="{8333C19F-FA71-440A-83C0-4A233C32079F}" srcOrd="6" destOrd="0" presId="urn:microsoft.com/office/officeart/2018/2/layout/IconVerticalSolidList"/>
    <dgm:cxn modelId="{DDD4601A-1CB7-43D3-8EE4-B7F6F0276434}" type="presParOf" srcId="{8333C19F-FA71-440A-83C0-4A233C32079F}" destId="{1641EBE7-F489-4D78-A399-EBC1E55F3A59}" srcOrd="0" destOrd="0" presId="urn:microsoft.com/office/officeart/2018/2/layout/IconVerticalSolidList"/>
    <dgm:cxn modelId="{F6DF587E-6836-41C0-A0D0-BC84151F556E}" type="presParOf" srcId="{8333C19F-FA71-440A-83C0-4A233C32079F}" destId="{16E1C10C-EB45-4B32-8D9C-D1E6AFE82CDD}" srcOrd="1" destOrd="0" presId="urn:microsoft.com/office/officeart/2018/2/layout/IconVerticalSolidList"/>
    <dgm:cxn modelId="{1E94AC5E-C531-4FBC-BC9B-FFB0446037F6}" type="presParOf" srcId="{8333C19F-FA71-440A-83C0-4A233C32079F}" destId="{79805F84-7024-4489-A7AB-71502F8B9D55}" srcOrd="2" destOrd="0" presId="urn:microsoft.com/office/officeart/2018/2/layout/IconVerticalSolidList"/>
    <dgm:cxn modelId="{1474040E-A753-44BA-BB84-4EA3E3244843}" type="presParOf" srcId="{8333C19F-FA71-440A-83C0-4A233C32079F}" destId="{B5E61B81-8DA3-4AF1-8511-4AD15D81095A}" srcOrd="3" destOrd="0" presId="urn:microsoft.com/office/officeart/2018/2/layout/IconVerticalSolidList"/>
    <dgm:cxn modelId="{D4AF8FB6-75B9-4A30-B77C-C9CFC33A9141}" type="presParOf" srcId="{0F999011-231A-43FA-815D-6958D97191FC}" destId="{0EFC1EEC-03ED-4673-9B53-C73BE30507EA}" srcOrd="7" destOrd="0" presId="urn:microsoft.com/office/officeart/2018/2/layout/IconVerticalSolidList"/>
    <dgm:cxn modelId="{98ADD4C6-7E2C-4118-8E88-F876052C8C30}" type="presParOf" srcId="{0F999011-231A-43FA-815D-6958D97191FC}" destId="{C546A994-A1BF-4FD9-BFFF-1D297647BE7F}" srcOrd="8" destOrd="0" presId="urn:microsoft.com/office/officeart/2018/2/layout/IconVerticalSolidList"/>
    <dgm:cxn modelId="{4FAC64D6-5217-43A2-ABDE-E0D54686FDEB}" type="presParOf" srcId="{C546A994-A1BF-4FD9-BFFF-1D297647BE7F}" destId="{3F342AF4-D706-4716-95A7-E224D87A6E0A}" srcOrd="0" destOrd="0" presId="urn:microsoft.com/office/officeart/2018/2/layout/IconVerticalSolidList"/>
    <dgm:cxn modelId="{A44DB78A-E1FE-47B5-97FA-EB11270D65B5}" type="presParOf" srcId="{C546A994-A1BF-4FD9-BFFF-1D297647BE7F}" destId="{0A452A45-F531-4ABA-9BBF-088B78E48BBE}" srcOrd="1" destOrd="0" presId="urn:microsoft.com/office/officeart/2018/2/layout/IconVerticalSolidList"/>
    <dgm:cxn modelId="{E7B1F519-7E0E-47CD-A9A2-364ABC3000DE}" type="presParOf" srcId="{C546A994-A1BF-4FD9-BFFF-1D297647BE7F}" destId="{FCF288D3-64D6-4CB5-8B57-038F3472C52F}" srcOrd="2" destOrd="0" presId="urn:microsoft.com/office/officeart/2018/2/layout/IconVerticalSolidList"/>
    <dgm:cxn modelId="{16BD0949-3DA5-432B-A685-151E801DD715}" type="presParOf" srcId="{C546A994-A1BF-4FD9-BFFF-1D297647BE7F}" destId="{F863DE9D-A7DA-4A67-A728-46BAC5D3FF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C73F6-8D44-4748-9FF0-94A0C958C88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F3E8842D-6A7E-4C38-8F65-6D91B82A89FC}">
      <dgm:prSet phldrT="[Text]" custT="1"/>
      <dgm:spPr/>
      <dgm:t>
        <a:bodyPr/>
        <a:lstStyle/>
        <a:p>
          <a:r>
            <a:rPr lang="en-IN" sz="900"/>
            <a:t>Project</a:t>
          </a:r>
        </a:p>
        <a:p>
          <a:r>
            <a:rPr lang="en-IN" sz="900"/>
            <a:t>Manager</a:t>
          </a:r>
        </a:p>
      </dgm:t>
    </dgm:pt>
    <dgm:pt modelId="{EA14C115-605B-41AE-B30A-169A61F0ED11}" type="parTrans" cxnId="{6D1D302F-08AB-4D29-A1DD-18D7800B0C0A}">
      <dgm:prSet/>
      <dgm:spPr/>
      <dgm:t>
        <a:bodyPr/>
        <a:lstStyle/>
        <a:p>
          <a:endParaRPr lang="en-IN"/>
        </a:p>
      </dgm:t>
    </dgm:pt>
    <dgm:pt modelId="{0AED5CC9-7D1F-4CBC-8506-EF2A0E7268FC}" type="sibTrans" cxnId="{6D1D302F-08AB-4D29-A1DD-18D7800B0C0A}">
      <dgm:prSet/>
      <dgm:spPr/>
      <dgm:t>
        <a:bodyPr/>
        <a:lstStyle/>
        <a:p>
          <a:endParaRPr lang="en-IN"/>
        </a:p>
      </dgm:t>
    </dgm:pt>
    <dgm:pt modelId="{DF5AD78F-FAA0-407A-94E5-4AFFE9DF13E7}" type="pres">
      <dgm:prSet presAssocID="{B34C73F6-8D44-4748-9FF0-94A0C958C887}" presName="hierChild1" presStyleCnt="0">
        <dgm:presLayoutVars>
          <dgm:chPref val="1"/>
          <dgm:dir/>
          <dgm:animOne val="branch"/>
          <dgm:animLvl val="lvl"/>
          <dgm:resizeHandles/>
        </dgm:presLayoutVars>
      </dgm:prSet>
      <dgm:spPr/>
    </dgm:pt>
    <dgm:pt modelId="{7D323579-4CB7-43F0-B57F-AD691F86C310}" type="pres">
      <dgm:prSet presAssocID="{F3E8842D-6A7E-4C38-8F65-6D91B82A89FC}" presName="hierRoot1" presStyleCnt="0"/>
      <dgm:spPr/>
    </dgm:pt>
    <dgm:pt modelId="{AA891B2F-3E07-4EDA-BD94-0F4E643AA25C}" type="pres">
      <dgm:prSet presAssocID="{F3E8842D-6A7E-4C38-8F65-6D91B82A89FC}" presName="composite" presStyleCnt="0"/>
      <dgm:spPr/>
    </dgm:pt>
    <dgm:pt modelId="{7A9D69ED-12E2-448C-A9BC-033C4F4D879D}" type="pres">
      <dgm:prSet presAssocID="{F3E8842D-6A7E-4C38-8F65-6D91B82A89FC}" presName="background" presStyleLbl="node0" presStyleIdx="0" presStyleCnt="1"/>
      <dgm:spPr/>
    </dgm:pt>
    <dgm:pt modelId="{80FDE87C-D2E6-47C6-9D25-A17387F8C249}" type="pres">
      <dgm:prSet presAssocID="{F3E8842D-6A7E-4C38-8F65-6D91B82A89FC}" presName="text" presStyleLbl="fgAcc0" presStyleIdx="0" presStyleCnt="1" custLinFactNeighborX="-16368" custLinFactNeighborY="-26294">
        <dgm:presLayoutVars>
          <dgm:chPref val="3"/>
        </dgm:presLayoutVars>
      </dgm:prSet>
      <dgm:spPr/>
    </dgm:pt>
    <dgm:pt modelId="{4A428519-C16B-49AC-9B26-0608CE7432EC}" type="pres">
      <dgm:prSet presAssocID="{F3E8842D-6A7E-4C38-8F65-6D91B82A89FC}" presName="hierChild2" presStyleCnt="0"/>
      <dgm:spPr/>
    </dgm:pt>
  </dgm:ptLst>
  <dgm:cxnLst>
    <dgm:cxn modelId="{421DCB0B-F41E-4211-81D9-38A4A3C9A3B7}" type="presOf" srcId="{B34C73F6-8D44-4748-9FF0-94A0C958C887}" destId="{DF5AD78F-FAA0-407A-94E5-4AFFE9DF13E7}" srcOrd="0" destOrd="0" presId="urn:microsoft.com/office/officeart/2005/8/layout/hierarchy1"/>
    <dgm:cxn modelId="{6D1D302F-08AB-4D29-A1DD-18D7800B0C0A}" srcId="{B34C73F6-8D44-4748-9FF0-94A0C958C887}" destId="{F3E8842D-6A7E-4C38-8F65-6D91B82A89FC}" srcOrd="0" destOrd="0" parTransId="{EA14C115-605B-41AE-B30A-169A61F0ED11}" sibTransId="{0AED5CC9-7D1F-4CBC-8506-EF2A0E7268FC}"/>
    <dgm:cxn modelId="{44657974-4099-4DC9-B42E-9A985C65BC55}" type="presOf" srcId="{F3E8842D-6A7E-4C38-8F65-6D91B82A89FC}" destId="{80FDE87C-D2E6-47C6-9D25-A17387F8C249}" srcOrd="0" destOrd="0" presId="urn:microsoft.com/office/officeart/2005/8/layout/hierarchy1"/>
    <dgm:cxn modelId="{2A1F9277-2469-489B-A0EB-686A0FF33CB2}" type="presParOf" srcId="{DF5AD78F-FAA0-407A-94E5-4AFFE9DF13E7}" destId="{7D323579-4CB7-43F0-B57F-AD691F86C310}" srcOrd="0" destOrd="0" presId="urn:microsoft.com/office/officeart/2005/8/layout/hierarchy1"/>
    <dgm:cxn modelId="{7F763744-097C-42F2-B2CE-826F3E243726}" type="presParOf" srcId="{7D323579-4CB7-43F0-B57F-AD691F86C310}" destId="{AA891B2F-3E07-4EDA-BD94-0F4E643AA25C}" srcOrd="0" destOrd="0" presId="urn:microsoft.com/office/officeart/2005/8/layout/hierarchy1"/>
    <dgm:cxn modelId="{A5395739-8736-490B-AC46-ED1BC4C3EE56}" type="presParOf" srcId="{AA891B2F-3E07-4EDA-BD94-0F4E643AA25C}" destId="{7A9D69ED-12E2-448C-A9BC-033C4F4D879D}" srcOrd="0" destOrd="0" presId="urn:microsoft.com/office/officeart/2005/8/layout/hierarchy1"/>
    <dgm:cxn modelId="{E541F34C-17E2-4B7B-81C8-6CDE1D426826}" type="presParOf" srcId="{AA891B2F-3E07-4EDA-BD94-0F4E643AA25C}" destId="{80FDE87C-D2E6-47C6-9D25-A17387F8C249}" srcOrd="1" destOrd="0" presId="urn:microsoft.com/office/officeart/2005/8/layout/hierarchy1"/>
    <dgm:cxn modelId="{5A5D8A11-1182-46D8-BDAD-24A936F5A1CD}" type="presParOf" srcId="{7D323579-4CB7-43F0-B57F-AD691F86C310}" destId="{4A428519-C16B-49AC-9B26-0608CE7432EC}" srcOrd="1" destOrd="0" presId="urn:microsoft.com/office/officeart/2005/8/layout/hierarchy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E5276-A499-4A49-87AC-FDDE8AE8D34A}" type="doc">
      <dgm:prSet loTypeId="urn:microsoft.com/office/officeart/2005/8/layout/hChevron3" loCatId="process" qsTypeId="urn:microsoft.com/office/officeart/2005/8/quickstyle/3d2" qsCatId="3D" csTypeId="urn:microsoft.com/office/officeart/2005/8/colors/accent1_2" csCatId="accent1" phldr="1"/>
      <dgm:spPr/>
    </dgm:pt>
    <dgm:pt modelId="{AE77A068-98D4-44E7-A724-3B6CF5CEADC4}">
      <dgm:prSet phldrT="[Text]" phldr="0"/>
      <dgm:spPr/>
      <dgm:t>
        <a:bodyPr/>
        <a:lstStyle/>
        <a:p>
          <a:pPr rtl="0"/>
          <a:r>
            <a:rPr lang="en-US">
              <a:latin typeface="Gill Sans Nova"/>
            </a:rPr>
            <a:t>Saved over 1 month per person per year for higher value tasks </a:t>
          </a:r>
          <a:endParaRPr lang="en-US"/>
        </a:p>
      </dgm:t>
    </dgm:pt>
    <dgm:pt modelId="{502FE7EB-6DC5-450C-967F-E3B32270DF85}" type="parTrans" cxnId="{2D740E55-8981-4EF8-A210-597BDBD582B6}">
      <dgm:prSet/>
      <dgm:spPr/>
      <dgm:t>
        <a:bodyPr/>
        <a:lstStyle/>
        <a:p>
          <a:endParaRPr lang="en-IN"/>
        </a:p>
      </dgm:t>
    </dgm:pt>
    <dgm:pt modelId="{EC20FA0E-A848-4DE3-983E-61E000475063}" type="sibTrans" cxnId="{2D740E55-8981-4EF8-A210-597BDBD582B6}">
      <dgm:prSet/>
      <dgm:spPr/>
      <dgm:t>
        <a:bodyPr/>
        <a:lstStyle/>
        <a:p>
          <a:endParaRPr lang="en-IN"/>
        </a:p>
      </dgm:t>
    </dgm:pt>
    <dgm:pt modelId="{0DFD705C-EE5C-482F-893B-B8517759564D}">
      <dgm:prSet phldrT="[Text]" phldr="0"/>
      <dgm:spPr/>
      <dgm:t>
        <a:bodyPr/>
        <a:lstStyle/>
        <a:p>
          <a:pPr rtl="0"/>
          <a:r>
            <a:rPr lang="en-US">
              <a:latin typeface="Gill Sans Nova"/>
            </a:rPr>
            <a:t>Accuracy of up to 85% has been achieved in A/R Forecast</a:t>
          </a:r>
          <a:endParaRPr lang="en-US"/>
        </a:p>
      </dgm:t>
    </dgm:pt>
    <dgm:pt modelId="{27B70BC3-CA4B-451F-9E6F-5C701D0E0742}" type="parTrans" cxnId="{F120F35B-EA50-4F44-9D5A-318A816CAD72}">
      <dgm:prSet/>
      <dgm:spPr/>
      <dgm:t>
        <a:bodyPr/>
        <a:lstStyle/>
        <a:p>
          <a:endParaRPr lang="en-IN"/>
        </a:p>
      </dgm:t>
    </dgm:pt>
    <dgm:pt modelId="{6B99EE2D-B977-4988-BBAD-090229C1E3F6}" type="sibTrans" cxnId="{F120F35B-EA50-4F44-9D5A-318A816CAD72}">
      <dgm:prSet/>
      <dgm:spPr/>
      <dgm:t>
        <a:bodyPr/>
        <a:lstStyle/>
        <a:p>
          <a:endParaRPr lang="en-IN"/>
        </a:p>
      </dgm:t>
    </dgm:pt>
    <dgm:pt modelId="{F7796C09-A365-43CE-945F-0D44DBD30938}">
      <dgm:prSet phldrT="[Text]" phldr="0"/>
      <dgm:spPr/>
      <dgm:t>
        <a:bodyPr/>
        <a:lstStyle/>
        <a:p>
          <a:pPr rtl="0"/>
          <a:r>
            <a:rPr lang="en-US">
              <a:latin typeface="Gill Sans Nova"/>
            </a:rPr>
            <a:t>Improved short-term visibility for 900+ projects by daily forecasts</a:t>
          </a:r>
          <a:endParaRPr lang="en-US"/>
        </a:p>
      </dgm:t>
    </dgm:pt>
    <dgm:pt modelId="{C8820193-43FB-43D5-8959-EB2E9F9D03F7}" type="parTrans" cxnId="{D73E5727-A49C-428A-9C6A-C5AE2FAB11C1}">
      <dgm:prSet/>
      <dgm:spPr/>
      <dgm:t>
        <a:bodyPr/>
        <a:lstStyle/>
        <a:p>
          <a:endParaRPr lang="en-IN"/>
        </a:p>
      </dgm:t>
    </dgm:pt>
    <dgm:pt modelId="{FF3537F7-164B-4434-BAD7-50EA259ABE77}" type="sibTrans" cxnId="{D73E5727-A49C-428A-9C6A-C5AE2FAB11C1}">
      <dgm:prSet/>
      <dgm:spPr/>
      <dgm:t>
        <a:bodyPr/>
        <a:lstStyle/>
        <a:p>
          <a:endParaRPr lang="en-IN"/>
        </a:p>
      </dgm:t>
    </dgm:pt>
    <dgm:pt modelId="{41345E8B-3E0C-4262-9DDD-6700BC6F3180}">
      <dgm:prSet phldr="0"/>
      <dgm:spPr/>
      <dgm:t>
        <a:bodyPr/>
        <a:lstStyle/>
        <a:p>
          <a:pPr rtl="0"/>
          <a:r>
            <a:rPr lang="en-US">
              <a:latin typeface="Gill Sans Nova"/>
            </a:rPr>
            <a:t>Variance Analysis provides insights into various cash flow categories</a:t>
          </a:r>
        </a:p>
      </dgm:t>
    </dgm:pt>
    <dgm:pt modelId="{9A9C0D98-BA53-43EA-94E0-C991A68487CF}" type="parTrans" cxnId="{3DE2EA55-C2F8-4EE4-82B0-0EE1E870A9E8}">
      <dgm:prSet/>
      <dgm:spPr/>
      <dgm:t>
        <a:bodyPr/>
        <a:lstStyle/>
        <a:p>
          <a:endParaRPr lang="en-IN"/>
        </a:p>
      </dgm:t>
    </dgm:pt>
    <dgm:pt modelId="{CF67AAC4-8AA1-4530-87B9-CEFD557E92BB}" type="sibTrans" cxnId="{3DE2EA55-C2F8-4EE4-82B0-0EE1E870A9E8}">
      <dgm:prSet/>
      <dgm:spPr/>
      <dgm:t>
        <a:bodyPr/>
        <a:lstStyle/>
        <a:p>
          <a:endParaRPr lang="en-IN"/>
        </a:p>
      </dgm:t>
    </dgm:pt>
    <dgm:pt modelId="{EB0A5C2D-2065-4ABC-9CA0-A0CF3A89906A}" type="pres">
      <dgm:prSet presAssocID="{0B3E5276-A499-4A49-87AC-FDDE8AE8D34A}" presName="Name0" presStyleCnt="0">
        <dgm:presLayoutVars>
          <dgm:dir/>
          <dgm:resizeHandles val="exact"/>
        </dgm:presLayoutVars>
      </dgm:prSet>
      <dgm:spPr/>
    </dgm:pt>
    <dgm:pt modelId="{18D38B66-509C-4D8F-862C-B6AA8A63CB33}" type="pres">
      <dgm:prSet presAssocID="{AE77A068-98D4-44E7-A724-3B6CF5CEADC4}" presName="parTxOnly" presStyleLbl="node1" presStyleIdx="0" presStyleCnt="4">
        <dgm:presLayoutVars>
          <dgm:bulletEnabled val="1"/>
        </dgm:presLayoutVars>
      </dgm:prSet>
      <dgm:spPr/>
    </dgm:pt>
    <dgm:pt modelId="{634E283D-187D-46B7-9AFF-1C7269A3E965}" type="pres">
      <dgm:prSet presAssocID="{EC20FA0E-A848-4DE3-983E-61E000475063}" presName="parSpace" presStyleCnt="0"/>
      <dgm:spPr/>
    </dgm:pt>
    <dgm:pt modelId="{EDBBA896-5D72-466C-9D81-9DB9DB61B734}" type="pres">
      <dgm:prSet presAssocID="{0DFD705C-EE5C-482F-893B-B8517759564D}" presName="parTxOnly" presStyleLbl="node1" presStyleIdx="1" presStyleCnt="4">
        <dgm:presLayoutVars>
          <dgm:bulletEnabled val="1"/>
        </dgm:presLayoutVars>
      </dgm:prSet>
      <dgm:spPr/>
    </dgm:pt>
    <dgm:pt modelId="{8675BF8F-8173-4792-A254-2B04168884AF}" type="pres">
      <dgm:prSet presAssocID="{6B99EE2D-B977-4988-BBAD-090229C1E3F6}" presName="parSpace" presStyleCnt="0"/>
      <dgm:spPr/>
    </dgm:pt>
    <dgm:pt modelId="{DA9B370B-7A76-4B83-A14E-1ADCD243416D}" type="pres">
      <dgm:prSet presAssocID="{F7796C09-A365-43CE-945F-0D44DBD30938}" presName="parTxOnly" presStyleLbl="node1" presStyleIdx="2" presStyleCnt="4" custLinFactNeighborX="8711">
        <dgm:presLayoutVars>
          <dgm:bulletEnabled val="1"/>
        </dgm:presLayoutVars>
      </dgm:prSet>
      <dgm:spPr/>
    </dgm:pt>
    <dgm:pt modelId="{697B555B-9D6C-42EE-AE0C-C88DB4C4BCE8}" type="pres">
      <dgm:prSet presAssocID="{FF3537F7-164B-4434-BAD7-50EA259ABE77}" presName="parSpace" presStyleCnt="0"/>
      <dgm:spPr/>
    </dgm:pt>
    <dgm:pt modelId="{090C58F6-FECF-4446-8B88-1EB3A4F95496}" type="pres">
      <dgm:prSet presAssocID="{41345E8B-3E0C-4262-9DDD-6700BC6F3180}" presName="parTxOnly" presStyleLbl="node1" presStyleIdx="3" presStyleCnt="4">
        <dgm:presLayoutVars>
          <dgm:bulletEnabled val="1"/>
        </dgm:presLayoutVars>
      </dgm:prSet>
      <dgm:spPr/>
    </dgm:pt>
  </dgm:ptLst>
  <dgm:cxnLst>
    <dgm:cxn modelId="{D73E5727-A49C-428A-9C6A-C5AE2FAB11C1}" srcId="{0B3E5276-A499-4A49-87AC-FDDE8AE8D34A}" destId="{F7796C09-A365-43CE-945F-0D44DBD30938}" srcOrd="2" destOrd="0" parTransId="{C8820193-43FB-43D5-8959-EB2E9F9D03F7}" sibTransId="{FF3537F7-164B-4434-BAD7-50EA259ABE77}"/>
    <dgm:cxn modelId="{0E796933-8D09-4382-8B2B-0CB7D9C943BC}" type="presOf" srcId="{AE77A068-98D4-44E7-A724-3B6CF5CEADC4}" destId="{18D38B66-509C-4D8F-862C-B6AA8A63CB33}" srcOrd="0" destOrd="0" presId="urn:microsoft.com/office/officeart/2005/8/layout/hChevron3"/>
    <dgm:cxn modelId="{F120F35B-EA50-4F44-9D5A-318A816CAD72}" srcId="{0B3E5276-A499-4A49-87AC-FDDE8AE8D34A}" destId="{0DFD705C-EE5C-482F-893B-B8517759564D}" srcOrd="1" destOrd="0" parTransId="{27B70BC3-CA4B-451F-9E6F-5C701D0E0742}" sibTransId="{6B99EE2D-B977-4988-BBAD-090229C1E3F6}"/>
    <dgm:cxn modelId="{24E4DD66-DAEC-44A3-A4DB-A2BFEA88C176}" type="presOf" srcId="{0B3E5276-A499-4A49-87AC-FDDE8AE8D34A}" destId="{EB0A5C2D-2065-4ABC-9CA0-A0CF3A89906A}" srcOrd="0" destOrd="0" presId="urn:microsoft.com/office/officeart/2005/8/layout/hChevron3"/>
    <dgm:cxn modelId="{2D740E55-8981-4EF8-A210-597BDBD582B6}" srcId="{0B3E5276-A499-4A49-87AC-FDDE8AE8D34A}" destId="{AE77A068-98D4-44E7-A724-3B6CF5CEADC4}" srcOrd="0" destOrd="0" parTransId="{502FE7EB-6DC5-450C-967F-E3B32270DF85}" sibTransId="{EC20FA0E-A848-4DE3-983E-61E000475063}"/>
    <dgm:cxn modelId="{3DE2EA55-C2F8-4EE4-82B0-0EE1E870A9E8}" srcId="{0B3E5276-A499-4A49-87AC-FDDE8AE8D34A}" destId="{41345E8B-3E0C-4262-9DDD-6700BC6F3180}" srcOrd="3" destOrd="0" parTransId="{9A9C0D98-BA53-43EA-94E0-C991A68487CF}" sibTransId="{CF67AAC4-8AA1-4530-87B9-CEFD557E92BB}"/>
    <dgm:cxn modelId="{5084DB95-05DD-473C-9A78-C70241DC9852}" type="presOf" srcId="{0DFD705C-EE5C-482F-893B-B8517759564D}" destId="{EDBBA896-5D72-466C-9D81-9DB9DB61B734}" srcOrd="0" destOrd="0" presId="urn:microsoft.com/office/officeart/2005/8/layout/hChevron3"/>
    <dgm:cxn modelId="{3E338BAD-65B2-497D-899A-94EE72B57646}" type="presOf" srcId="{F7796C09-A365-43CE-945F-0D44DBD30938}" destId="{DA9B370B-7A76-4B83-A14E-1ADCD243416D}" srcOrd="0" destOrd="0" presId="urn:microsoft.com/office/officeart/2005/8/layout/hChevron3"/>
    <dgm:cxn modelId="{08F89AB9-6CF3-49D7-89F4-254F8B993386}" type="presOf" srcId="{41345E8B-3E0C-4262-9DDD-6700BC6F3180}" destId="{090C58F6-FECF-4446-8B88-1EB3A4F95496}" srcOrd="0" destOrd="0" presId="urn:microsoft.com/office/officeart/2005/8/layout/hChevron3"/>
    <dgm:cxn modelId="{6506F265-AAC5-4A3B-A62F-04596D8B6420}" type="presParOf" srcId="{EB0A5C2D-2065-4ABC-9CA0-A0CF3A89906A}" destId="{18D38B66-509C-4D8F-862C-B6AA8A63CB33}" srcOrd="0" destOrd="0" presId="urn:microsoft.com/office/officeart/2005/8/layout/hChevron3"/>
    <dgm:cxn modelId="{48B3C8AF-416B-44B5-B6D7-7FD42DCA0B9A}" type="presParOf" srcId="{EB0A5C2D-2065-4ABC-9CA0-A0CF3A89906A}" destId="{634E283D-187D-46B7-9AFF-1C7269A3E965}" srcOrd="1" destOrd="0" presId="urn:microsoft.com/office/officeart/2005/8/layout/hChevron3"/>
    <dgm:cxn modelId="{9E273BF8-FF6D-4C2B-A60A-80998FBDE436}" type="presParOf" srcId="{EB0A5C2D-2065-4ABC-9CA0-A0CF3A89906A}" destId="{EDBBA896-5D72-466C-9D81-9DB9DB61B734}" srcOrd="2" destOrd="0" presId="urn:microsoft.com/office/officeart/2005/8/layout/hChevron3"/>
    <dgm:cxn modelId="{FD8B5A78-3130-47A8-AFB6-77B7A56FDB8B}" type="presParOf" srcId="{EB0A5C2D-2065-4ABC-9CA0-A0CF3A89906A}" destId="{8675BF8F-8173-4792-A254-2B04168884AF}" srcOrd="3" destOrd="0" presId="urn:microsoft.com/office/officeart/2005/8/layout/hChevron3"/>
    <dgm:cxn modelId="{65494DE2-466B-4770-9B4F-B6D7F136CA74}" type="presParOf" srcId="{EB0A5C2D-2065-4ABC-9CA0-A0CF3A89906A}" destId="{DA9B370B-7A76-4B83-A14E-1ADCD243416D}" srcOrd="4" destOrd="0" presId="urn:microsoft.com/office/officeart/2005/8/layout/hChevron3"/>
    <dgm:cxn modelId="{9A56BBF2-F074-4E82-B427-ABAB16BA2881}" type="presParOf" srcId="{EB0A5C2D-2065-4ABC-9CA0-A0CF3A89906A}" destId="{697B555B-9D6C-42EE-AE0C-C88DB4C4BCE8}" srcOrd="5" destOrd="0" presId="urn:microsoft.com/office/officeart/2005/8/layout/hChevron3"/>
    <dgm:cxn modelId="{1EB31A9D-09F3-416B-A68D-5EEE1995D1D5}" type="presParOf" srcId="{EB0A5C2D-2065-4ABC-9CA0-A0CF3A89906A}" destId="{090C58F6-FECF-4446-8B88-1EB3A4F95496}" srcOrd="6" destOrd="0" presId="urn:microsoft.com/office/officeart/2005/8/layout/hChevron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17EF59-F517-4380-8661-8352B3ECBED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9C0A18D-43D4-45E9-834A-CD50BC13A3AD}">
      <dgm:prSet/>
      <dgm:spPr/>
      <dgm:t>
        <a:bodyPr/>
        <a:lstStyle/>
        <a:p>
          <a:pPr>
            <a:lnSpc>
              <a:spcPct val="100000"/>
            </a:lnSpc>
          </a:pPr>
          <a:r>
            <a:rPr lang="en-US"/>
            <a:t>Forecasting</a:t>
          </a:r>
          <a:r>
            <a:rPr lang="en-US">
              <a:latin typeface="Gill Sans Nova"/>
            </a:rPr>
            <a:t> cover</a:t>
          </a:r>
          <a:r>
            <a:rPr lang="en-US"/>
            <a:t> multiple variables and parameters,</a:t>
          </a:r>
          <a:r>
            <a:rPr lang="en-US">
              <a:latin typeface="Gill Sans Nova"/>
            </a:rPr>
            <a:t> with</a:t>
          </a:r>
          <a:r>
            <a:rPr lang="en-US"/>
            <a:t> regular review and updates.</a:t>
          </a:r>
        </a:p>
      </dgm:t>
    </dgm:pt>
    <dgm:pt modelId="{C6957A78-4622-4555-941F-C68BBDB3CDBC}" type="parTrans" cxnId="{41E92F08-2552-44CC-9AF3-BC7A13B0AA1C}">
      <dgm:prSet/>
      <dgm:spPr/>
      <dgm:t>
        <a:bodyPr/>
        <a:lstStyle/>
        <a:p>
          <a:endParaRPr lang="en-US"/>
        </a:p>
      </dgm:t>
    </dgm:pt>
    <dgm:pt modelId="{ED2CF2F9-1D10-40EC-9A80-ECFDC11448F2}" type="sibTrans" cxnId="{41E92F08-2552-44CC-9AF3-BC7A13B0AA1C}">
      <dgm:prSet/>
      <dgm:spPr/>
      <dgm:t>
        <a:bodyPr/>
        <a:lstStyle/>
        <a:p>
          <a:endParaRPr lang="en-US"/>
        </a:p>
      </dgm:t>
    </dgm:pt>
    <dgm:pt modelId="{0C707478-6CDF-4C83-8681-D4F805B48B4F}">
      <dgm:prSet/>
      <dgm:spPr/>
      <dgm:t>
        <a:bodyPr/>
        <a:lstStyle/>
        <a:p>
          <a:pPr>
            <a:lnSpc>
              <a:spcPct val="100000"/>
            </a:lnSpc>
          </a:pPr>
          <a:r>
            <a:rPr lang="en-US"/>
            <a:t>Selecting the appropriate model </a:t>
          </a:r>
          <a:r>
            <a:rPr lang="en-US">
              <a:latin typeface="Gill Sans Nova"/>
            </a:rPr>
            <a:t>and its optimizaion is crucial.</a:t>
          </a:r>
          <a:endParaRPr lang="en-US"/>
        </a:p>
      </dgm:t>
    </dgm:pt>
    <dgm:pt modelId="{50AB41A4-D088-49F4-9515-1C3A94115AF5}" type="parTrans" cxnId="{9DF23F66-6549-44AA-BC16-B8ADD583725E}">
      <dgm:prSet/>
      <dgm:spPr/>
      <dgm:t>
        <a:bodyPr/>
        <a:lstStyle/>
        <a:p>
          <a:endParaRPr lang="en-US"/>
        </a:p>
      </dgm:t>
    </dgm:pt>
    <dgm:pt modelId="{328CF17A-6175-4C0B-811C-728460F49DA6}" type="sibTrans" cxnId="{9DF23F66-6549-44AA-BC16-B8ADD583725E}">
      <dgm:prSet/>
      <dgm:spPr/>
      <dgm:t>
        <a:bodyPr/>
        <a:lstStyle/>
        <a:p>
          <a:endParaRPr lang="en-US"/>
        </a:p>
      </dgm:t>
    </dgm:pt>
    <dgm:pt modelId="{B23097C4-4072-4042-AA94-6A9A184C203C}">
      <dgm:prSet/>
      <dgm:spPr/>
      <dgm:t>
        <a:bodyPr/>
        <a:lstStyle/>
        <a:p>
          <a:pPr>
            <a:lnSpc>
              <a:spcPct val="100000"/>
            </a:lnSpc>
          </a:pPr>
          <a:r>
            <a:rPr lang="en-US">
              <a:latin typeface="Gill Sans Nova"/>
            </a:rPr>
            <a:t>20</a:t>
          </a:r>
          <a:r>
            <a:rPr lang="en-US"/>
            <a:t> statistical models for forecasting, </a:t>
          </a:r>
          <a:r>
            <a:rPr lang="en-US">
              <a:latin typeface="Gill Sans Nova"/>
            </a:rPr>
            <a:t>based</a:t>
          </a:r>
          <a:r>
            <a:rPr lang="en-US"/>
            <a:t> on the category and data quality.</a:t>
          </a:r>
        </a:p>
      </dgm:t>
    </dgm:pt>
    <dgm:pt modelId="{6988D567-EEE1-400F-8E94-1C04D7B32CAA}" type="parTrans" cxnId="{2167B9C4-9B19-4C94-837A-8C8FAFA585EE}">
      <dgm:prSet/>
      <dgm:spPr/>
      <dgm:t>
        <a:bodyPr/>
        <a:lstStyle/>
        <a:p>
          <a:endParaRPr lang="en-US"/>
        </a:p>
      </dgm:t>
    </dgm:pt>
    <dgm:pt modelId="{44D17BA8-2FDB-4CB9-9F61-7DE8B6B983E4}" type="sibTrans" cxnId="{2167B9C4-9B19-4C94-837A-8C8FAFA585EE}">
      <dgm:prSet/>
      <dgm:spPr/>
      <dgm:t>
        <a:bodyPr/>
        <a:lstStyle/>
        <a:p>
          <a:endParaRPr lang="en-US"/>
        </a:p>
      </dgm:t>
    </dgm:pt>
    <dgm:pt modelId="{27E905C3-122C-4B94-A46D-BDFD83708F99}" type="pres">
      <dgm:prSet presAssocID="{B117EF59-F517-4380-8661-8352B3ECBED7}" presName="root" presStyleCnt="0">
        <dgm:presLayoutVars>
          <dgm:dir/>
          <dgm:resizeHandles val="exact"/>
        </dgm:presLayoutVars>
      </dgm:prSet>
      <dgm:spPr/>
    </dgm:pt>
    <dgm:pt modelId="{57F90BC6-1214-484B-87E7-03CDE325B4D6}" type="pres">
      <dgm:prSet presAssocID="{89C0A18D-43D4-45E9-834A-CD50BC13A3AD}" presName="compNode" presStyleCnt="0"/>
      <dgm:spPr/>
    </dgm:pt>
    <dgm:pt modelId="{C0F76769-D832-4244-AAEB-FEACD8052F30}" type="pres">
      <dgm:prSet presAssocID="{89C0A18D-43D4-45E9-834A-CD50BC13A3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89B90BC0-94C6-4BF4-9169-C1A20093DCFB}" type="pres">
      <dgm:prSet presAssocID="{89C0A18D-43D4-45E9-834A-CD50BC13A3AD}" presName="spaceRect" presStyleCnt="0"/>
      <dgm:spPr/>
    </dgm:pt>
    <dgm:pt modelId="{A4CD401C-86E7-4BFE-9609-0C9EBD049EC0}" type="pres">
      <dgm:prSet presAssocID="{89C0A18D-43D4-45E9-834A-CD50BC13A3AD}" presName="textRect" presStyleLbl="revTx" presStyleIdx="0" presStyleCnt="3">
        <dgm:presLayoutVars>
          <dgm:chMax val="1"/>
          <dgm:chPref val="1"/>
        </dgm:presLayoutVars>
      </dgm:prSet>
      <dgm:spPr/>
    </dgm:pt>
    <dgm:pt modelId="{10641A27-DEF0-4B8E-A32F-6F0EF19122E9}" type="pres">
      <dgm:prSet presAssocID="{ED2CF2F9-1D10-40EC-9A80-ECFDC11448F2}" presName="sibTrans" presStyleCnt="0"/>
      <dgm:spPr/>
    </dgm:pt>
    <dgm:pt modelId="{3C25AFF7-184B-4518-8050-8709C51A2423}" type="pres">
      <dgm:prSet presAssocID="{B23097C4-4072-4042-AA94-6A9A184C203C}" presName="compNode" presStyleCnt="0"/>
      <dgm:spPr/>
    </dgm:pt>
    <dgm:pt modelId="{50FEA65C-D951-4A09-B136-FD18013EDA20}" type="pres">
      <dgm:prSet presAssocID="{B23097C4-4072-4042-AA94-6A9A184C20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48D73F3-EF2B-4B25-AAD1-52714C3D8707}" type="pres">
      <dgm:prSet presAssocID="{B23097C4-4072-4042-AA94-6A9A184C203C}" presName="spaceRect" presStyleCnt="0"/>
      <dgm:spPr/>
    </dgm:pt>
    <dgm:pt modelId="{28AD9865-A2FA-4639-898A-0B1DE5A85FE1}" type="pres">
      <dgm:prSet presAssocID="{B23097C4-4072-4042-AA94-6A9A184C203C}" presName="textRect" presStyleLbl="revTx" presStyleIdx="1" presStyleCnt="3">
        <dgm:presLayoutVars>
          <dgm:chMax val="1"/>
          <dgm:chPref val="1"/>
        </dgm:presLayoutVars>
      </dgm:prSet>
      <dgm:spPr/>
    </dgm:pt>
    <dgm:pt modelId="{2F1D1734-9FE9-4638-A69A-5A5CE8B3A0D5}" type="pres">
      <dgm:prSet presAssocID="{44D17BA8-2FDB-4CB9-9F61-7DE8B6B983E4}" presName="sibTrans" presStyleCnt="0"/>
      <dgm:spPr/>
    </dgm:pt>
    <dgm:pt modelId="{35B1090F-7190-49BA-B4E0-057BD540EF8B}" type="pres">
      <dgm:prSet presAssocID="{0C707478-6CDF-4C83-8681-D4F805B48B4F}" presName="compNode" presStyleCnt="0"/>
      <dgm:spPr/>
    </dgm:pt>
    <dgm:pt modelId="{313699E4-93E4-4D3F-B3A5-38C169E8809B}" type="pres">
      <dgm:prSet presAssocID="{0C707478-6CDF-4C83-8681-D4F805B48B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6BB596A7-0C61-4C16-87CB-8C3E987BB24B}" type="pres">
      <dgm:prSet presAssocID="{0C707478-6CDF-4C83-8681-D4F805B48B4F}" presName="spaceRect" presStyleCnt="0"/>
      <dgm:spPr/>
    </dgm:pt>
    <dgm:pt modelId="{D1C3D619-4FA5-4DD9-AF04-89FC37A5739F}" type="pres">
      <dgm:prSet presAssocID="{0C707478-6CDF-4C83-8681-D4F805B48B4F}" presName="textRect" presStyleLbl="revTx" presStyleIdx="2" presStyleCnt="3">
        <dgm:presLayoutVars>
          <dgm:chMax val="1"/>
          <dgm:chPref val="1"/>
        </dgm:presLayoutVars>
      </dgm:prSet>
      <dgm:spPr/>
    </dgm:pt>
  </dgm:ptLst>
  <dgm:cxnLst>
    <dgm:cxn modelId="{41E92F08-2552-44CC-9AF3-BC7A13B0AA1C}" srcId="{B117EF59-F517-4380-8661-8352B3ECBED7}" destId="{89C0A18D-43D4-45E9-834A-CD50BC13A3AD}" srcOrd="0" destOrd="0" parTransId="{C6957A78-4622-4555-941F-C68BBDB3CDBC}" sibTransId="{ED2CF2F9-1D10-40EC-9A80-ECFDC11448F2}"/>
    <dgm:cxn modelId="{50076816-405B-4403-8303-90BF8C6B5572}" type="presOf" srcId="{89C0A18D-43D4-45E9-834A-CD50BC13A3AD}" destId="{A4CD401C-86E7-4BFE-9609-0C9EBD049EC0}" srcOrd="0" destOrd="0" presId="urn:microsoft.com/office/officeart/2018/2/layout/IconLabelList"/>
    <dgm:cxn modelId="{35D14939-1531-4B3F-90E1-AE555E0698B9}" type="presOf" srcId="{0C707478-6CDF-4C83-8681-D4F805B48B4F}" destId="{D1C3D619-4FA5-4DD9-AF04-89FC37A5739F}" srcOrd="0" destOrd="0" presId="urn:microsoft.com/office/officeart/2018/2/layout/IconLabelList"/>
    <dgm:cxn modelId="{9DF23F66-6549-44AA-BC16-B8ADD583725E}" srcId="{B117EF59-F517-4380-8661-8352B3ECBED7}" destId="{0C707478-6CDF-4C83-8681-D4F805B48B4F}" srcOrd="2" destOrd="0" parTransId="{50AB41A4-D088-49F4-9515-1C3A94115AF5}" sibTransId="{328CF17A-6175-4C0B-811C-728460F49DA6}"/>
    <dgm:cxn modelId="{3F7C384A-6270-411A-8426-AFA65F259D05}" type="presOf" srcId="{B23097C4-4072-4042-AA94-6A9A184C203C}" destId="{28AD9865-A2FA-4639-898A-0B1DE5A85FE1}" srcOrd="0" destOrd="0" presId="urn:microsoft.com/office/officeart/2018/2/layout/IconLabelList"/>
    <dgm:cxn modelId="{35ACCCBD-4934-41E8-88B7-3C87FB4D90CC}" type="presOf" srcId="{B117EF59-F517-4380-8661-8352B3ECBED7}" destId="{27E905C3-122C-4B94-A46D-BDFD83708F99}" srcOrd="0" destOrd="0" presId="urn:microsoft.com/office/officeart/2018/2/layout/IconLabelList"/>
    <dgm:cxn modelId="{2167B9C4-9B19-4C94-837A-8C8FAFA585EE}" srcId="{B117EF59-F517-4380-8661-8352B3ECBED7}" destId="{B23097C4-4072-4042-AA94-6A9A184C203C}" srcOrd="1" destOrd="0" parTransId="{6988D567-EEE1-400F-8E94-1C04D7B32CAA}" sibTransId="{44D17BA8-2FDB-4CB9-9F61-7DE8B6B983E4}"/>
    <dgm:cxn modelId="{568F824F-F681-43D1-9648-CEC7EFD6497F}" type="presParOf" srcId="{27E905C3-122C-4B94-A46D-BDFD83708F99}" destId="{57F90BC6-1214-484B-87E7-03CDE325B4D6}" srcOrd="0" destOrd="0" presId="urn:microsoft.com/office/officeart/2018/2/layout/IconLabelList"/>
    <dgm:cxn modelId="{11482C02-1CB4-40DF-9220-FEC0EC34B943}" type="presParOf" srcId="{57F90BC6-1214-484B-87E7-03CDE325B4D6}" destId="{C0F76769-D832-4244-AAEB-FEACD8052F30}" srcOrd="0" destOrd="0" presId="urn:microsoft.com/office/officeart/2018/2/layout/IconLabelList"/>
    <dgm:cxn modelId="{E1523483-ED28-4F69-B30D-1855BC8240F1}" type="presParOf" srcId="{57F90BC6-1214-484B-87E7-03CDE325B4D6}" destId="{89B90BC0-94C6-4BF4-9169-C1A20093DCFB}" srcOrd="1" destOrd="0" presId="urn:microsoft.com/office/officeart/2018/2/layout/IconLabelList"/>
    <dgm:cxn modelId="{E7819BB6-B84F-44BB-8D5D-073CBE27C7DA}" type="presParOf" srcId="{57F90BC6-1214-484B-87E7-03CDE325B4D6}" destId="{A4CD401C-86E7-4BFE-9609-0C9EBD049EC0}" srcOrd="2" destOrd="0" presId="urn:microsoft.com/office/officeart/2018/2/layout/IconLabelList"/>
    <dgm:cxn modelId="{47216B6F-07BE-4448-942C-67C06074082E}" type="presParOf" srcId="{27E905C3-122C-4B94-A46D-BDFD83708F99}" destId="{10641A27-DEF0-4B8E-A32F-6F0EF19122E9}" srcOrd="1" destOrd="0" presId="urn:microsoft.com/office/officeart/2018/2/layout/IconLabelList"/>
    <dgm:cxn modelId="{3D4197F7-093B-41AA-B691-7C9A929B2053}" type="presParOf" srcId="{27E905C3-122C-4B94-A46D-BDFD83708F99}" destId="{3C25AFF7-184B-4518-8050-8709C51A2423}" srcOrd="2" destOrd="0" presId="urn:microsoft.com/office/officeart/2018/2/layout/IconLabelList"/>
    <dgm:cxn modelId="{74987950-19BD-4977-8FD9-68BA272B3028}" type="presParOf" srcId="{3C25AFF7-184B-4518-8050-8709C51A2423}" destId="{50FEA65C-D951-4A09-B136-FD18013EDA20}" srcOrd="0" destOrd="0" presId="urn:microsoft.com/office/officeart/2018/2/layout/IconLabelList"/>
    <dgm:cxn modelId="{C5D73F5B-3741-4C18-9DAD-90AA33CAB5D5}" type="presParOf" srcId="{3C25AFF7-184B-4518-8050-8709C51A2423}" destId="{248D73F3-EF2B-4B25-AAD1-52714C3D8707}" srcOrd="1" destOrd="0" presId="urn:microsoft.com/office/officeart/2018/2/layout/IconLabelList"/>
    <dgm:cxn modelId="{375DDAD5-E298-47A3-BE9B-BC8265382151}" type="presParOf" srcId="{3C25AFF7-184B-4518-8050-8709C51A2423}" destId="{28AD9865-A2FA-4639-898A-0B1DE5A85FE1}" srcOrd="2" destOrd="0" presId="urn:microsoft.com/office/officeart/2018/2/layout/IconLabelList"/>
    <dgm:cxn modelId="{36D2F80A-C09D-480C-926A-4F3B4EE255B4}" type="presParOf" srcId="{27E905C3-122C-4B94-A46D-BDFD83708F99}" destId="{2F1D1734-9FE9-4638-A69A-5A5CE8B3A0D5}" srcOrd="3" destOrd="0" presId="urn:microsoft.com/office/officeart/2018/2/layout/IconLabelList"/>
    <dgm:cxn modelId="{7A12BD49-6525-4EFA-B524-0CA3A93AE3AB}" type="presParOf" srcId="{27E905C3-122C-4B94-A46D-BDFD83708F99}" destId="{35B1090F-7190-49BA-B4E0-057BD540EF8B}" srcOrd="4" destOrd="0" presId="urn:microsoft.com/office/officeart/2018/2/layout/IconLabelList"/>
    <dgm:cxn modelId="{B4F7BB6A-6370-48BF-91EE-56BF1AE9050A}" type="presParOf" srcId="{35B1090F-7190-49BA-B4E0-057BD540EF8B}" destId="{313699E4-93E4-4D3F-B3A5-38C169E8809B}" srcOrd="0" destOrd="0" presId="urn:microsoft.com/office/officeart/2018/2/layout/IconLabelList"/>
    <dgm:cxn modelId="{9BF6E554-2CC8-4388-B757-EC4FF6EF8105}" type="presParOf" srcId="{35B1090F-7190-49BA-B4E0-057BD540EF8B}" destId="{6BB596A7-0C61-4C16-87CB-8C3E987BB24B}" srcOrd="1" destOrd="0" presId="urn:microsoft.com/office/officeart/2018/2/layout/IconLabelList"/>
    <dgm:cxn modelId="{20EA69E7-FAAA-493E-8F33-E32C64E1F80C}" type="presParOf" srcId="{35B1090F-7190-49BA-B4E0-057BD540EF8B}" destId="{D1C3D619-4FA5-4DD9-AF04-89FC37A5739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97C5B0-8DDB-47A9-B43E-F5DD7DE1376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6193E62-302D-4203-9B7A-F7A4C44C8F3A}">
      <dgm:prSet/>
      <dgm:spPr/>
      <dgm:t>
        <a:bodyPr/>
        <a:lstStyle/>
        <a:p>
          <a:pPr>
            <a:lnSpc>
              <a:spcPct val="100000"/>
            </a:lnSpc>
          </a:pPr>
          <a:r>
            <a:rPr lang="en-US"/>
            <a:t>Balance Sheets​</a:t>
          </a:r>
        </a:p>
      </dgm:t>
    </dgm:pt>
    <dgm:pt modelId="{014D3FC2-2EEB-4DFF-8C2E-255CCA2F490E}" type="parTrans" cxnId="{D8D3F460-9B12-4E1E-A247-DAC3D560CF15}">
      <dgm:prSet/>
      <dgm:spPr/>
      <dgm:t>
        <a:bodyPr/>
        <a:lstStyle/>
        <a:p>
          <a:endParaRPr lang="en-US"/>
        </a:p>
      </dgm:t>
    </dgm:pt>
    <dgm:pt modelId="{5F5E06EC-7183-4F3E-96B1-1793A1E4CF6F}" type="sibTrans" cxnId="{D8D3F460-9B12-4E1E-A247-DAC3D560CF15}">
      <dgm:prSet/>
      <dgm:spPr/>
      <dgm:t>
        <a:bodyPr/>
        <a:lstStyle/>
        <a:p>
          <a:endParaRPr lang="en-US"/>
        </a:p>
      </dgm:t>
    </dgm:pt>
    <dgm:pt modelId="{FE5E3208-DD13-498C-B94F-22A56471BEB2}">
      <dgm:prSet/>
      <dgm:spPr/>
      <dgm:t>
        <a:bodyPr/>
        <a:lstStyle/>
        <a:p>
          <a:pPr>
            <a:lnSpc>
              <a:spcPct val="100000"/>
            </a:lnSpc>
          </a:pPr>
          <a:r>
            <a:rPr lang="en-US"/>
            <a:t>Income Statements​</a:t>
          </a:r>
        </a:p>
      </dgm:t>
    </dgm:pt>
    <dgm:pt modelId="{638B2FD5-840A-4FAC-A0F5-6F225AA48AE8}" type="parTrans" cxnId="{57F734CD-0EFB-4D59-85C7-D9946A2ACC57}">
      <dgm:prSet/>
      <dgm:spPr/>
      <dgm:t>
        <a:bodyPr/>
        <a:lstStyle/>
        <a:p>
          <a:endParaRPr lang="en-US"/>
        </a:p>
      </dgm:t>
    </dgm:pt>
    <dgm:pt modelId="{04AD5B47-46FC-4184-904C-1AA3CF6EE1B7}" type="sibTrans" cxnId="{57F734CD-0EFB-4D59-85C7-D9946A2ACC57}">
      <dgm:prSet/>
      <dgm:spPr/>
      <dgm:t>
        <a:bodyPr/>
        <a:lstStyle/>
        <a:p>
          <a:endParaRPr lang="en-US"/>
        </a:p>
      </dgm:t>
    </dgm:pt>
    <dgm:pt modelId="{06999AA2-B809-4B14-BFB4-05978DBB2333}">
      <dgm:prSet/>
      <dgm:spPr/>
      <dgm:t>
        <a:bodyPr/>
        <a:lstStyle/>
        <a:p>
          <a:pPr>
            <a:lnSpc>
              <a:spcPct val="100000"/>
            </a:lnSpc>
          </a:pPr>
          <a:r>
            <a:rPr lang="en-US"/>
            <a:t>Account Receivable &amp; Accounts Payable, Payroll data​</a:t>
          </a:r>
        </a:p>
      </dgm:t>
    </dgm:pt>
    <dgm:pt modelId="{9E8A212D-7BB8-4F07-BED9-4317475AD430}" type="parTrans" cxnId="{6BA56A85-5E73-4F68-AB89-6096EB08496A}">
      <dgm:prSet/>
      <dgm:spPr/>
      <dgm:t>
        <a:bodyPr/>
        <a:lstStyle/>
        <a:p>
          <a:endParaRPr lang="en-US"/>
        </a:p>
      </dgm:t>
    </dgm:pt>
    <dgm:pt modelId="{C28887E4-20E7-447A-800C-BA178D7B1944}" type="sibTrans" cxnId="{6BA56A85-5E73-4F68-AB89-6096EB08496A}">
      <dgm:prSet/>
      <dgm:spPr/>
      <dgm:t>
        <a:bodyPr/>
        <a:lstStyle/>
        <a:p>
          <a:endParaRPr lang="en-US"/>
        </a:p>
      </dgm:t>
    </dgm:pt>
    <dgm:pt modelId="{D3ED0CA7-C773-4B87-A941-ED55B6BF544F}">
      <dgm:prSet/>
      <dgm:spPr/>
      <dgm:t>
        <a:bodyPr/>
        <a:lstStyle/>
        <a:p>
          <a:pPr>
            <a:lnSpc>
              <a:spcPct val="100000"/>
            </a:lnSpc>
          </a:pPr>
          <a:r>
            <a:rPr lang="en-US"/>
            <a:t>Bank Documents</a:t>
          </a:r>
        </a:p>
      </dgm:t>
    </dgm:pt>
    <dgm:pt modelId="{0453C00F-1313-4211-921A-5B2F85AD9472}" type="parTrans" cxnId="{8E5829D0-944E-44D6-A0F5-81899770BB89}">
      <dgm:prSet/>
      <dgm:spPr/>
      <dgm:t>
        <a:bodyPr/>
        <a:lstStyle/>
        <a:p>
          <a:endParaRPr lang="en-US"/>
        </a:p>
      </dgm:t>
    </dgm:pt>
    <dgm:pt modelId="{55B98A32-5D96-4C89-BE9C-07346B3C0A60}" type="sibTrans" cxnId="{8E5829D0-944E-44D6-A0F5-81899770BB89}">
      <dgm:prSet/>
      <dgm:spPr/>
      <dgm:t>
        <a:bodyPr/>
        <a:lstStyle/>
        <a:p>
          <a:endParaRPr lang="en-US"/>
        </a:p>
      </dgm:t>
    </dgm:pt>
    <dgm:pt modelId="{CFB5E204-3D69-4080-B730-F88EE44168A0}" type="pres">
      <dgm:prSet presAssocID="{2697C5B0-8DDB-47A9-B43E-F5DD7DE1376E}" presName="root" presStyleCnt="0">
        <dgm:presLayoutVars>
          <dgm:dir/>
          <dgm:resizeHandles val="exact"/>
        </dgm:presLayoutVars>
      </dgm:prSet>
      <dgm:spPr/>
    </dgm:pt>
    <dgm:pt modelId="{3CC05830-3DBE-4CE9-A6DB-F6E394F87599}" type="pres">
      <dgm:prSet presAssocID="{A6193E62-302D-4203-9B7A-F7A4C44C8F3A}" presName="compNode" presStyleCnt="0"/>
      <dgm:spPr/>
    </dgm:pt>
    <dgm:pt modelId="{4A3A63EB-CB3B-4392-A4EB-9007CE3F9B2D}" type="pres">
      <dgm:prSet presAssocID="{A6193E62-302D-4203-9B7A-F7A4C44C8F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1F4D80EE-9A21-44B3-8F2A-DD4FBF31AE30}" type="pres">
      <dgm:prSet presAssocID="{A6193E62-302D-4203-9B7A-F7A4C44C8F3A}" presName="spaceRect" presStyleCnt="0"/>
      <dgm:spPr/>
    </dgm:pt>
    <dgm:pt modelId="{8AF5652A-C730-490C-82A7-F6368BE23081}" type="pres">
      <dgm:prSet presAssocID="{A6193E62-302D-4203-9B7A-F7A4C44C8F3A}" presName="textRect" presStyleLbl="revTx" presStyleIdx="0" presStyleCnt="4">
        <dgm:presLayoutVars>
          <dgm:chMax val="1"/>
          <dgm:chPref val="1"/>
        </dgm:presLayoutVars>
      </dgm:prSet>
      <dgm:spPr/>
    </dgm:pt>
    <dgm:pt modelId="{475CA236-A138-4BCD-B808-16A35601E63E}" type="pres">
      <dgm:prSet presAssocID="{5F5E06EC-7183-4F3E-96B1-1793A1E4CF6F}" presName="sibTrans" presStyleCnt="0"/>
      <dgm:spPr/>
    </dgm:pt>
    <dgm:pt modelId="{3C014F02-D03B-4100-ADB6-4687224F27CD}" type="pres">
      <dgm:prSet presAssocID="{FE5E3208-DD13-498C-B94F-22A56471BEB2}" presName="compNode" presStyleCnt="0"/>
      <dgm:spPr/>
    </dgm:pt>
    <dgm:pt modelId="{38157567-3B0F-4C4D-AE8E-8D65270A9EEB}" type="pres">
      <dgm:prSet presAssocID="{FE5E3208-DD13-498C-B94F-22A56471BE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30426E7-10E7-4187-AEE5-D12C453EEDB0}" type="pres">
      <dgm:prSet presAssocID="{FE5E3208-DD13-498C-B94F-22A56471BEB2}" presName="spaceRect" presStyleCnt="0"/>
      <dgm:spPr/>
    </dgm:pt>
    <dgm:pt modelId="{366886FC-34BB-400D-B606-A4896C6960CD}" type="pres">
      <dgm:prSet presAssocID="{FE5E3208-DD13-498C-B94F-22A56471BEB2}" presName="textRect" presStyleLbl="revTx" presStyleIdx="1" presStyleCnt="4">
        <dgm:presLayoutVars>
          <dgm:chMax val="1"/>
          <dgm:chPref val="1"/>
        </dgm:presLayoutVars>
      </dgm:prSet>
      <dgm:spPr/>
    </dgm:pt>
    <dgm:pt modelId="{E966A140-0D07-440F-9756-84F9B2246DBF}" type="pres">
      <dgm:prSet presAssocID="{04AD5B47-46FC-4184-904C-1AA3CF6EE1B7}" presName="sibTrans" presStyleCnt="0"/>
      <dgm:spPr/>
    </dgm:pt>
    <dgm:pt modelId="{F0D9B842-680C-401C-96BB-A60544F41375}" type="pres">
      <dgm:prSet presAssocID="{06999AA2-B809-4B14-BFB4-05978DBB2333}" presName="compNode" presStyleCnt="0"/>
      <dgm:spPr/>
    </dgm:pt>
    <dgm:pt modelId="{46ED9DEA-941C-4AD6-BEBB-18B11438F8A8}" type="pres">
      <dgm:prSet presAssocID="{06999AA2-B809-4B14-BFB4-05978DBB23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Check"/>
        </a:ext>
      </dgm:extLst>
    </dgm:pt>
    <dgm:pt modelId="{405C99A2-3107-4C07-A94E-4CBB233388E5}" type="pres">
      <dgm:prSet presAssocID="{06999AA2-B809-4B14-BFB4-05978DBB2333}" presName="spaceRect" presStyleCnt="0"/>
      <dgm:spPr/>
    </dgm:pt>
    <dgm:pt modelId="{8FCB5704-2FBE-4696-9D15-F450BA9C62C6}" type="pres">
      <dgm:prSet presAssocID="{06999AA2-B809-4B14-BFB4-05978DBB2333}" presName="textRect" presStyleLbl="revTx" presStyleIdx="2" presStyleCnt="4">
        <dgm:presLayoutVars>
          <dgm:chMax val="1"/>
          <dgm:chPref val="1"/>
        </dgm:presLayoutVars>
      </dgm:prSet>
      <dgm:spPr/>
    </dgm:pt>
    <dgm:pt modelId="{50D6C216-3D84-4E5B-813B-38F981ED3E06}" type="pres">
      <dgm:prSet presAssocID="{C28887E4-20E7-447A-800C-BA178D7B1944}" presName="sibTrans" presStyleCnt="0"/>
      <dgm:spPr/>
    </dgm:pt>
    <dgm:pt modelId="{EB2CBE8B-3F5F-4682-9521-ED0393377D17}" type="pres">
      <dgm:prSet presAssocID="{D3ED0CA7-C773-4B87-A941-ED55B6BF544F}" presName="compNode" presStyleCnt="0"/>
      <dgm:spPr/>
    </dgm:pt>
    <dgm:pt modelId="{29F06937-EC2F-44C3-8AC6-871DED514EF1}" type="pres">
      <dgm:prSet presAssocID="{D3ED0CA7-C773-4B87-A941-ED55B6BF54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918592D-141F-44E9-91AB-66C854929059}" type="pres">
      <dgm:prSet presAssocID="{D3ED0CA7-C773-4B87-A941-ED55B6BF544F}" presName="spaceRect" presStyleCnt="0"/>
      <dgm:spPr/>
    </dgm:pt>
    <dgm:pt modelId="{A3DB7352-581D-4260-B08F-97800BDFA578}" type="pres">
      <dgm:prSet presAssocID="{D3ED0CA7-C773-4B87-A941-ED55B6BF544F}" presName="textRect" presStyleLbl="revTx" presStyleIdx="3" presStyleCnt="4">
        <dgm:presLayoutVars>
          <dgm:chMax val="1"/>
          <dgm:chPref val="1"/>
        </dgm:presLayoutVars>
      </dgm:prSet>
      <dgm:spPr/>
    </dgm:pt>
  </dgm:ptLst>
  <dgm:cxnLst>
    <dgm:cxn modelId="{E534AF0E-5DE3-4291-A35A-4E101D305B3F}" type="presOf" srcId="{2697C5B0-8DDB-47A9-B43E-F5DD7DE1376E}" destId="{CFB5E204-3D69-4080-B730-F88EE44168A0}" srcOrd="0" destOrd="0" presId="urn:microsoft.com/office/officeart/2018/2/layout/IconLabelList"/>
    <dgm:cxn modelId="{E7061437-053F-4AEB-A004-5EEA69276A6B}" type="presOf" srcId="{06999AA2-B809-4B14-BFB4-05978DBB2333}" destId="{8FCB5704-2FBE-4696-9D15-F450BA9C62C6}" srcOrd="0" destOrd="0" presId="urn:microsoft.com/office/officeart/2018/2/layout/IconLabelList"/>
    <dgm:cxn modelId="{D8D3F460-9B12-4E1E-A247-DAC3D560CF15}" srcId="{2697C5B0-8DDB-47A9-B43E-F5DD7DE1376E}" destId="{A6193E62-302D-4203-9B7A-F7A4C44C8F3A}" srcOrd="0" destOrd="0" parTransId="{014D3FC2-2EEB-4DFF-8C2E-255CCA2F490E}" sibTransId="{5F5E06EC-7183-4F3E-96B1-1793A1E4CF6F}"/>
    <dgm:cxn modelId="{6BA56A85-5E73-4F68-AB89-6096EB08496A}" srcId="{2697C5B0-8DDB-47A9-B43E-F5DD7DE1376E}" destId="{06999AA2-B809-4B14-BFB4-05978DBB2333}" srcOrd="2" destOrd="0" parTransId="{9E8A212D-7BB8-4F07-BED9-4317475AD430}" sibTransId="{C28887E4-20E7-447A-800C-BA178D7B1944}"/>
    <dgm:cxn modelId="{57F734CD-0EFB-4D59-85C7-D9946A2ACC57}" srcId="{2697C5B0-8DDB-47A9-B43E-F5DD7DE1376E}" destId="{FE5E3208-DD13-498C-B94F-22A56471BEB2}" srcOrd="1" destOrd="0" parTransId="{638B2FD5-840A-4FAC-A0F5-6F225AA48AE8}" sibTransId="{04AD5B47-46FC-4184-904C-1AA3CF6EE1B7}"/>
    <dgm:cxn modelId="{8E5829D0-944E-44D6-A0F5-81899770BB89}" srcId="{2697C5B0-8DDB-47A9-B43E-F5DD7DE1376E}" destId="{D3ED0CA7-C773-4B87-A941-ED55B6BF544F}" srcOrd="3" destOrd="0" parTransId="{0453C00F-1313-4211-921A-5B2F85AD9472}" sibTransId="{55B98A32-5D96-4C89-BE9C-07346B3C0A60}"/>
    <dgm:cxn modelId="{D97D5FD4-4786-4473-B585-E0C42D8FBA19}" type="presOf" srcId="{D3ED0CA7-C773-4B87-A941-ED55B6BF544F}" destId="{A3DB7352-581D-4260-B08F-97800BDFA578}" srcOrd="0" destOrd="0" presId="urn:microsoft.com/office/officeart/2018/2/layout/IconLabelList"/>
    <dgm:cxn modelId="{AF91FAE9-F897-4E4E-B3AC-CF98BC80C669}" type="presOf" srcId="{FE5E3208-DD13-498C-B94F-22A56471BEB2}" destId="{366886FC-34BB-400D-B606-A4896C6960CD}" srcOrd="0" destOrd="0" presId="urn:microsoft.com/office/officeart/2018/2/layout/IconLabelList"/>
    <dgm:cxn modelId="{1507EEF6-0F14-4830-853B-2F957F08A397}" type="presOf" srcId="{A6193E62-302D-4203-9B7A-F7A4C44C8F3A}" destId="{8AF5652A-C730-490C-82A7-F6368BE23081}" srcOrd="0" destOrd="0" presId="urn:microsoft.com/office/officeart/2018/2/layout/IconLabelList"/>
    <dgm:cxn modelId="{1F44CCF5-D630-446B-A567-55DEED3BAA9D}" type="presParOf" srcId="{CFB5E204-3D69-4080-B730-F88EE44168A0}" destId="{3CC05830-3DBE-4CE9-A6DB-F6E394F87599}" srcOrd="0" destOrd="0" presId="urn:microsoft.com/office/officeart/2018/2/layout/IconLabelList"/>
    <dgm:cxn modelId="{8F07C27B-72D1-46C5-B56C-6CA397AFF18D}" type="presParOf" srcId="{3CC05830-3DBE-4CE9-A6DB-F6E394F87599}" destId="{4A3A63EB-CB3B-4392-A4EB-9007CE3F9B2D}" srcOrd="0" destOrd="0" presId="urn:microsoft.com/office/officeart/2018/2/layout/IconLabelList"/>
    <dgm:cxn modelId="{88DACDB9-1D22-4FEA-AB5E-62BC9C5DC019}" type="presParOf" srcId="{3CC05830-3DBE-4CE9-A6DB-F6E394F87599}" destId="{1F4D80EE-9A21-44B3-8F2A-DD4FBF31AE30}" srcOrd="1" destOrd="0" presId="urn:microsoft.com/office/officeart/2018/2/layout/IconLabelList"/>
    <dgm:cxn modelId="{4E341996-0D7C-4DD6-A442-EBC1D74FC3FF}" type="presParOf" srcId="{3CC05830-3DBE-4CE9-A6DB-F6E394F87599}" destId="{8AF5652A-C730-490C-82A7-F6368BE23081}" srcOrd="2" destOrd="0" presId="urn:microsoft.com/office/officeart/2018/2/layout/IconLabelList"/>
    <dgm:cxn modelId="{65BC1633-D542-4D3D-8E90-10326C93D0FE}" type="presParOf" srcId="{CFB5E204-3D69-4080-B730-F88EE44168A0}" destId="{475CA236-A138-4BCD-B808-16A35601E63E}" srcOrd="1" destOrd="0" presId="urn:microsoft.com/office/officeart/2018/2/layout/IconLabelList"/>
    <dgm:cxn modelId="{DB0F0AEB-6A37-41DD-A85B-D87CD2CF4E42}" type="presParOf" srcId="{CFB5E204-3D69-4080-B730-F88EE44168A0}" destId="{3C014F02-D03B-4100-ADB6-4687224F27CD}" srcOrd="2" destOrd="0" presId="urn:microsoft.com/office/officeart/2018/2/layout/IconLabelList"/>
    <dgm:cxn modelId="{4C6883F6-0585-4293-9DA3-47AC0D1B94C5}" type="presParOf" srcId="{3C014F02-D03B-4100-ADB6-4687224F27CD}" destId="{38157567-3B0F-4C4D-AE8E-8D65270A9EEB}" srcOrd="0" destOrd="0" presId="urn:microsoft.com/office/officeart/2018/2/layout/IconLabelList"/>
    <dgm:cxn modelId="{2308981F-98DC-4E10-B901-3014B712CF79}" type="presParOf" srcId="{3C014F02-D03B-4100-ADB6-4687224F27CD}" destId="{330426E7-10E7-4187-AEE5-D12C453EEDB0}" srcOrd="1" destOrd="0" presId="urn:microsoft.com/office/officeart/2018/2/layout/IconLabelList"/>
    <dgm:cxn modelId="{FA888F8E-0A79-45DB-A9ED-FE87638839F8}" type="presParOf" srcId="{3C014F02-D03B-4100-ADB6-4687224F27CD}" destId="{366886FC-34BB-400D-B606-A4896C6960CD}" srcOrd="2" destOrd="0" presId="urn:microsoft.com/office/officeart/2018/2/layout/IconLabelList"/>
    <dgm:cxn modelId="{F5DE84AD-B8FC-4E41-A28F-0DC026FCD061}" type="presParOf" srcId="{CFB5E204-3D69-4080-B730-F88EE44168A0}" destId="{E966A140-0D07-440F-9756-84F9B2246DBF}" srcOrd="3" destOrd="0" presId="urn:microsoft.com/office/officeart/2018/2/layout/IconLabelList"/>
    <dgm:cxn modelId="{E6B3F2AD-A6B8-4D61-B833-AAE1D7D81379}" type="presParOf" srcId="{CFB5E204-3D69-4080-B730-F88EE44168A0}" destId="{F0D9B842-680C-401C-96BB-A60544F41375}" srcOrd="4" destOrd="0" presId="urn:microsoft.com/office/officeart/2018/2/layout/IconLabelList"/>
    <dgm:cxn modelId="{2420E51D-076C-4E62-A2CF-59393A98B1D7}" type="presParOf" srcId="{F0D9B842-680C-401C-96BB-A60544F41375}" destId="{46ED9DEA-941C-4AD6-BEBB-18B11438F8A8}" srcOrd="0" destOrd="0" presId="urn:microsoft.com/office/officeart/2018/2/layout/IconLabelList"/>
    <dgm:cxn modelId="{F44D7B76-AE86-4621-BFD5-608C2D8ECE2E}" type="presParOf" srcId="{F0D9B842-680C-401C-96BB-A60544F41375}" destId="{405C99A2-3107-4C07-A94E-4CBB233388E5}" srcOrd="1" destOrd="0" presId="urn:microsoft.com/office/officeart/2018/2/layout/IconLabelList"/>
    <dgm:cxn modelId="{96DA29A2-F456-42AC-BAC2-B8C10F6EF383}" type="presParOf" srcId="{F0D9B842-680C-401C-96BB-A60544F41375}" destId="{8FCB5704-2FBE-4696-9D15-F450BA9C62C6}" srcOrd="2" destOrd="0" presId="urn:microsoft.com/office/officeart/2018/2/layout/IconLabelList"/>
    <dgm:cxn modelId="{BC681A70-F136-4B66-BA96-3878D8C9CC9E}" type="presParOf" srcId="{CFB5E204-3D69-4080-B730-F88EE44168A0}" destId="{50D6C216-3D84-4E5B-813B-38F981ED3E06}" srcOrd="5" destOrd="0" presId="urn:microsoft.com/office/officeart/2018/2/layout/IconLabelList"/>
    <dgm:cxn modelId="{13C44A41-CEFE-485A-B2C6-52FAFE6C30FC}" type="presParOf" srcId="{CFB5E204-3D69-4080-B730-F88EE44168A0}" destId="{EB2CBE8B-3F5F-4682-9521-ED0393377D17}" srcOrd="6" destOrd="0" presId="urn:microsoft.com/office/officeart/2018/2/layout/IconLabelList"/>
    <dgm:cxn modelId="{78393C99-392E-47D6-9572-2EC4CBF226E3}" type="presParOf" srcId="{EB2CBE8B-3F5F-4682-9521-ED0393377D17}" destId="{29F06937-EC2F-44C3-8AC6-871DED514EF1}" srcOrd="0" destOrd="0" presId="urn:microsoft.com/office/officeart/2018/2/layout/IconLabelList"/>
    <dgm:cxn modelId="{F6577C74-C623-4701-B64E-9E2E1940C138}" type="presParOf" srcId="{EB2CBE8B-3F5F-4682-9521-ED0393377D17}" destId="{9918592D-141F-44E9-91AB-66C854929059}" srcOrd="1" destOrd="0" presId="urn:microsoft.com/office/officeart/2018/2/layout/IconLabelList"/>
    <dgm:cxn modelId="{71E07555-4212-4F10-B005-0C4EC1F3E82E}" type="presParOf" srcId="{EB2CBE8B-3F5F-4682-9521-ED0393377D17}" destId="{A3DB7352-581D-4260-B08F-97800BDFA578}"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A5EF9A-3BDE-4164-9FC4-B356870972A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DC990D52-7F7D-41B8-A937-A10E21E4E0C4}">
      <dgm:prSet/>
      <dgm:spPr/>
      <dgm:t>
        <a:bodyPr/>
        <a:lstStyle/>
        <a:p>
          <a:r>
            <a:rPr lang="en-US"/>
            <a:t>Data analysis provides a pre-selection of five to six models for testing.</a:t>
          </a:r>
        </a:p>
      </dgm:t>
    </dgm:pt>
    <dgm:pt modelId="{0E2DD7E1-657F-43A3-98A4-95477C72DB8B}" type="parTrans" cxnId="{6DDE98C6-34F2-46CF-82FC-D003E9C8FD59}">
      <dgm:prSet/>
      <dgm:spPr/>
      <dgm:t>
        <a:bodyPr/>
        <a:lstStyle/>
        <a:p>
          <a:endParaRPr lang="en-US"/>
        </a:p>
      </dgm:t>
    </dgm:pt>
    <dgm:pt modelId="{6659A32A-16D7-4513-875F-78EC3E9394BF}" type="sibTrans" cxnId="{6DDE98C6-34F2-46CF-82FC-D003E9C8FD59}">
      <dgm:prSet/>
      <dgm:spPr/>
      <dgm:t>
        <a:bodyPr/>
        <a:lstStyle/>
        <a:p>
          <a:endParaRPr lang="en-US"/>
        </a:p>
      </dgm:t>
    </dgm:pt>
    <dgm:pt modelId="{7B96402B-9F47-458C-ABE5-F8D53B5DFB2C}">
      <dgm:prSet/>
      <dgm:spPr/>
      <dgm:t>
        <a:bodyPr/>
        <a:lstStyle/>
        <a:p>
          <a:r>
            <a:rPr lang="en-US"/>
            <a:t>The models are calibrated using identified influencing factors.</a:t>
          </a:r>
        </a:p>
      </dgm:t>
    </dgm:pt>
    <dgm:pt modelId="{8B07D779-5FE4-4394-B2FA-A776DF457294}" type="parTrans" cxnId="{41C373F2-186D-4FB3-8E54-82DA11CFDAA0}">
      <dgm:prSet/>
      <dgm:spPr/>
      <dgm:t>
        <a:bodyPr/>
        <a:lstStyle/>
        <a:p>
          <a:endParaRPr lang="en-US"/>
        </a:p>
      </dgm:t>
    </dgm:pt>
    <dgm:pt modelId="{8A3B90D7-782A-4102-B8EA-F24958CE1806}" type="sibTrans" cxnId="{41C373F2-186D-4FB3-8E54-82DA11CFDAA0}">
      <dgm:prSet/>
      <dgm:spPr/>
      <dgm:t>
        <a:bodyPr/>
        <a:lstStyle/>
        <a:p>
          <a:endParaRPr lang="en-US"/>
        </a:p>
      </dgm:t>
    </dgm:pt>
    <dgm:pt modelId="{CE34E473-382B-45FC-B0BF-8142225B0FA5}">
      <dgm:prSet/>
      <dgm:spPr/>
      <dgm:t>
        <a:bodyPr/>
        <a:lstStyle/>
        <a:p>
          <a:r>
            <a:rPr lang="en-US"/>
            <a:t>A test forecast is generated based on the most recent twelve months of actual historical data.</a:t>
          </a:r>
        </a:p>
      </dgm:t>
    </dgm:pt>
    <dgm:pt modelId="{556E0854-B941-4E67-9B1F-711F08298982}" type="parTrans" cxnId="{93C8D175-2075-4A33-A5BD-202B654AABBB}">
      <dgm:prSet/>
      <dgm:spPr/>
      <dgm:t>
        <a:bodyPr/>
        <a:lstStyle/>
        <a:p>
          <a:endParaRPr lang="en-US"/>
        </a:p>
      </dgm:t>
    </dgm:pt>
    <dgm:pt modelId="{5006F995-F63B-41F9-B5D5-F53EA93FA9D8}" type="sibTrans" cxnId="{93C8D175-2075-4A33-A5BD-202B654AABBB}">
      <dgm:prSet/>
      <dgm:spPr/>
      <dgm:t>
        <a:bodyPr/>
        <a:lstStyle/>
        <a:p>
          <a:endParaRPr lang="en-US"/>
        </a:p>
      </dgm:t>
    </dgm:pt>
    <dgm:pt modelId="{BCA5427F-3327-4384-B002-61173CFEEC7B}">
      <dgm:prSet/>
      <dgm:spPr/>
      <dgm:t>
        <a:bodyPr/>
        <a:lstStyle/>
        <a:p>
          <a:r>
            <a:rPr lang="en-US"/>
            <a:t>Deviations between the forecast and actual data from the third year are analyzed for each model.</a:t>
          </a:r>
        </a:p>
      </dgm:t>
    </dgm:pt>
    <dgm:pt modelId="{83AE94A1-446D-47B5-BA48-6E0DC797633D}" type="parTrans" cxnId="{608DEEA2-FB66-42ED-9C1D-ED3BEDC26890}">
      <dgm:prSet/>
      <dgm:spPr/>
      <dgm:t>
        <a:bodyPr/>
        <a:lstStyle/>
        <a:p>
          <a:endParaRPr lang="en-US"/>
        </a:p>
      </dgm:t>
    </dgm:pt>
    <dgm:pt modelId="{B34670D5-5452-412B-9854-D286A7861B0B}" type="sibTrans" cxnId="{608DEEA2-FB66-42ED-9C1D-ED3BEDC26890}">
      <dgm:prSet/>
      <dgm:spPr/>
      <dgm:t>
        <a:bodyPr/>
        <a:lstStyle/>
        <a:p>
          <a:endParaRPr lang="en-US"/>
        </a:p>
      </dgm:t>
    </dgm:pt>
    <dgm:pt modelId="{C3CE16B0-0FCE-4378-8B05-176A5E5A1609}">
      <dgm:prSet/>
      <dgm:spPr/>
      <dgm:t>
        <a:bodyPr/>
        <a:lstStyle/>
        <a:p>
          <a:r>
            <a:rPr lang="en-US"/>
            <a:t>The best model is selected based on the analysis of deviations.</a:t>
          </a:r>
        </a:p>
      </dgm:t>
    </dgm:pt>
    <dgm:pt modelId="{F3808EBB-22B7-44D6-8558-3BD919B23B32}" type="parTrans" cxnId="{A4B3535E-FC0F-48E7-ABB9-508D648E955F}">
      <dgm:prSet/>
      <dgm:spPr/>
      <dgm:t>
        <a:bodyPr/>
        <a:lstStyle/>
        <a:p>
          <a:endParaRPr lang="en-US"/>
        </a:p>
      </dgm:t>
    </dgm:pt>
    <dgm:pt modelId="{61AEBA89-A5E8-4329-B6C9-7BDF2934564C}" type="sibTrans" cxnId="{A4B3535E-FC0F-48E7-ABB9-508D648E955F}">
      <dgm:prSet/>
      <dgm:spPr/>
      <dgm:t>
        <a:bodyPr/>
        <a:lstStyle/>
        <a:p>
          <a:endParaRPr lang="en-US"/>
        </a:p>
      </dgm:t>
    </dgm:pt>
    <dgm:pt modelId="{B21A10B1-4C44-4AAE-9BA2-9844EB42412A}" type="pres">
      <dgm:prSet presAssocID="{F2A5EF9A-3BDE-4164-9FC4-B356870972AA}" presName="Name0" presStyleCnt="0">
        <dgm:presLayoutVars>
          <dgm:dir/>
          <dgm:resizeHandles val="exact"/>
        </dgm:presLayoutVars>
      </dgm:prSet>
      <dgm:spPr/>
    </dgm:pt>
    <dgm:pt modelId="{695930EE-0CE7-4D48-9DC5-53F1CFB71E79}" type="pres">
      <dgm:prSet presAssocID="{DC990D52-7F7D-41B8-A937-A10E21E4E0C4}" presName="node" presStyleLbl="node1" presStyleIdx="0" presStyleCnt="5">
        <dgm:presLayoutVars>
          <dgm:bulletEnabled val="1"/>
        </dgm:presLayoutVars>
      </dgm:prSet>
      <dgm:spPr/>
    </dgm:pt>
    <dgm:pt modelId="{6D002CB2-84B5-4C01-8437-E6D488408815}" type="pres">
      <dgm:prSet presAssocID="{6659A32A-16D7-4513-875F-78EC3E9394BF}" presName="sibTrans" presStyleLbl="sibTrans1D1" presStyleIdx="0" presStyleCnt="4"/>
      <dgm:spPr/>
    </dgm:pt>
    <dgm:pt modelId="{41EA3C3D-6B14-41A5-9AAF-DBCF06C9723A}" type="pres">
      <dgm:prSet presAssocID="{6659A32A-16D7-4513-875F-78EC3E9394BF}" presName="connectorText" presStyleLbl="sibTrans1D1" presStyleIdx="0" presStyleCnt="4"/>
      <dgm:spPr/>
    </dgm:pt>
    <dgm:pt modelId="{E78B23F4-3358-4580-919E-9DD429F2FE26}" type="pres">
      <dgm:prSet presAssocID="{7B96402B-9F47-458C-ABE5-F8D53B5DFB2C}" presName="node" presStyleLbl="node1" presStyleIdx="1" presStyleCnt="5">
        <dgm:presLayoutVars>
          <dgm:bulletEnabled val="1"/>
        </dgm:presLayoutVars>
      </dgm:prSet>
      <dgm:spPr/>
    </dgm:pt>
    <dgm:pt modelId="{F399CAE3-5107-42BF-90DE-11AC77D96518}" type="pres">
      <dgm:prSet presAssocID="{8A3B90D7-782A-4102-B8EA-F24958CE1806}" presName="sibTrans" presStyleLbl="sibTrans1D1" presStyleIdx="1" presStyleCnt="4"/>
      <dgm:spPr/>
    </dgm:pt>
    <dgm:pt modelId="{7973A64D-482D-4E88-8FF5-83DEEC2D70DB}" type="pres">
      <dgm:prSet presAssocID="{8A3B90D7-782A-4102-B8EA-F24958CE1806}" presName="connectorText" presStyleLbl="sibTrans1D1" presStyleIdx="1" presStyleCnt="4"/>
      <dgm:spPr/>
    </dgm:pt>
    <dgm:pt modelId="{B1EB42F2-8A07-4587-B875-280CE2E7DCC7}" type="pres">
      <dgm:prSet presAssocID="{CE34E473-382B-45FC-B0BF-8142225B0FA5}" presName="node" presStyleLbl="node1" presStyleIdx="2" presStyleCnt="5">
        <dgm:presLayoutVars>
          <dgm:bulletEnabled val="1"/>
        </dgm:presLayoutVars>
      </dgm:prSet>
      <dgm:spPr/>
    </dgm:pt>
    <dgm:pt modelId="{5F323745-8AAD-4FF1-AE5C-98A16CF1C874}" type="pres">
      <dgm:prSet presAssocID="{5006F995-F63B-41F9-B5D5-F53EA93FA9D8}" presName="sibTrans" presStyleLbl="sibTrans1D1" presStyleIdx="2" presStyleCnt="4"/>
      <dgm:spPr/>
    </dgm:pt>
    <dgm:pt modelId="{9989A972-4163-4F50-9165-9135C5748798}" type="pres">
      <dgm:prSet presAssocID="{5006F995-F63B-41F9-B5D5-F53EA93FA9D8}" presName="connectorText" presStyleLbl="sibTrans1D1" presStyleIdx="2" presStyleCnt="4"/>
      <dgm:spPr/>
    </dgm:pt>
    <dgm:pt modelId="{4F92AF6C-6D2D-4F02-AAEA-EE5B57931F52}" type="pres">
      <dgm:prSet presAssocID="{BCA5427F-3327-4384-B002-61173CFEEC7B}" presName="node" presStyleLbl="node1" presStyleIdx="3" presStyleCnt="5">
        <dgm:presLayoutVars>
          <dgm:bulletEnabled val="1"/>
        </dgm:presLayoutVars>
      </dgm:prSet>
      <dgm:spPr/>
    </dgm:pt>
    <dgm:pt modelId="{7CFE1FD9-64DB-408F-9EFB-A0BE8B781276}" type="pres">
      <dgm:prSet presAssocID="{B34670D5-5452-412B-9854-D286A7861B0B}" presName="sibTrans" presStyleLbl="sibTrans1D1" presStyleIdx="3" presStyleCnt="4"/>
      <dgm:spPr/>
    </dgm:pt>
    <dgm:pt modelId="{CDB6B72A-9ED0-43A9-A315-DA75CB031F60}" type="pres">
      <dgm:prSet presAssocID="{B34670D5-5452-412B-9854-D286A7861B0B}" presName="connectorText" presStyleLbl="sibTrans1D1" presStyleIdx="3" presStyleCnt="4"/>
      <dgm:spPr/>
    </dgm:pt>
    <dgm:pt modelId="{45A1C716-9E20-467C-9D21-190D6C0419E2}" type="pres">
      <dgm:prSet presAssocID="{C3CE16B0-0FCE-4378-8B05-176A5E5A1609}" presName="node" presStyleLbl="node1" presStyleIdx="4" presStyleCnt="5">
        <dgm:presLayoutVars>
          <dgm:bulletEnabled val="1"/>
        </dgm:presLayoutVars>
      </dgm:prSet>
      <dgm:spPr/>
    </dgm:pt>
  </dgm:ptLst>
  <dgm:cxnLst>
    <dgm:cxn modelId="{B3C1BA09-BEDC-4B46-AD97-4A017E91D124}" type="presOf" srcId="{6659A32A-16D7-4513-875F-78EC3E9394BF}" destId="{6D002CB2-84B5-4C01-8437-E6D488408815}" srcOrd="0" destOrd="0" presId="urn:microsoft.com/office/officeart/2016/7/layout/RepeatingBendingProcessNew"/>
    <dgm:cxn modelId="{D444E51D-657E-41C3-92F9-04057AAE5AC9}" type="presOf" srcId="{5006F995-F63B-41F9-B5D5-F53EA93FA9D8}" destId="{9989A972-4163-4F50-9165-9135C5748798}" srcOrd="1" destOrd="0" presId="urn:microsoft.com/office/officeart/2016/7/layout/RepeatingBendingProcessNew"/>
    <dgm:cxn modelId="{A4B3535E-FC0F-48E7-ABB9-508D648E955F}" srcId="{F2A5EF9A-3BDE-4164-9FC4-B356870972AA}" destId="{C3CE16B0-0FCE-4378-8B05-176A5E5A1609}" srcOrd="4" destOrd="0" parTransId="{F3808EBB-22B7-44D6-8558-3BD919B23B32}" sibTransId="{61AEBA89-A5E8-4329-B6C9-7BDF2934564C}"/>
    <dgm:cxn modelId="{5A55154B-5EAB-4B9F-AB1E-14AB612849D4}" type="presOf" srcId="{CE34E473-382B-45FC-B0BF-8142225B0FA5}" destId="{B1EB42F2-8A07-4587-B875-280CE2E7DCC7}" srcOrd="0" destOrd="0" presId="urn:microsoft.com/office/officeart/2016/7/layout/RepeatingBendingProcessNew"/>
    <dgm:cxn modelId="{93C8D175-2075-4A33-A5BD-202B654AABBB}" srcId="{F2A5EF9A-3BDE-4164-9FC4-B356870972AA}" destId="{CE34E473-382B-45FC-B0BF-8142225B0FA5}" srcOrd="2" destOrd="0" parTransId="{556E0854-B941-4E67-9B1F-711F08298982}" sibTransId="{5006F995-F63B-41F9-B5D5-F53EA93FA9D8}"/>
    <dgm:cxn modelId="{8DCAF57D-24CF-490C-AC97-BD3D9D5A74F8}" type="presOf" srcId="{8A3B90D7-782A-4102-B8EA-F24958CE1806}" destId="{7973A64D-482D-4E88-8FF5-83DEEC2D70DB}" srcOrd="1" destOrd="0" presId="urn:microsoft.com/office/officeart/2016/7/layout/RepeatingBendingProcessNew"/>
    <dgm:cxn modelId="{9F427180-3694-4E2A-B9A4-3AC0CC1652BA}" type="presOf" srcId="{BCA5427F-3327-4384-B002-61173CFEEC7B}" destId="{4F92AF6C-6D2D-4F02-AAEA-EE5B57931F52}" srcOrd="0" destOrd="0" presId="urn:microsoft.com/office/officeart/2016/7/layout/RepeatingBendingProcessNew"/>
    <dgm:cxn modelId="{B95FF282-A1E5-4A77-BD3C-6D5B1A37D53E}" type="presOf" srcId="{5006F995-F63B-41F9-B5D5-F53EA93FA9D8}" destId="{5F323745-8AAD-4FF1-AE5C-98A16CF1C874}" srcOrd="0" destOrd="0" presId="urn:microsoft.com/office/officeart/2016/7/layout/RepeatingBendingProcessNew"/>
    <dgm:cxn modelId="{90509A85-2C9D-44E9-917C-434FF6438750}" type="presOf" srcId="{B34670D5-5452-412B-9854-D286A7861B0B}" destId="{CDB6B72A-9ED0-43A9-A315-DA75CB031F60}" srcOrd="1" destOrd="0" presId="urn:microsoft.com/office/officeart/2016/7/layout/RepeatingBendingProcessNew"/>
    <dgm:cxn modelId="{34FC7887-4498-4788-B282-37F30D7A12D0}" type="presOf" srcId="{C3CE16B0-0FCE-4378-8B05-176A5E5A1609}" destId="{45A1C716-9E20-467C-9D21-190D6C0419E2}" srcOrd="0" destOrd="0" presId="urn:microsoft.com/office/officeart/2016/7/layout/RepeatingBendingProcessNew"/>
    <dgm:cxn modelId="{EAE50292-217E-42B2-8F2E-56AA19423BA1}" type="presOf" srcId="{B34670D5-5452-412B-9854-D286A7861B0B}" destId="{7CFE1FD9-64DB-408F-9EFB-A0BE8B781276}" srcOrd="0" destOrd="0" presId="urn:microsoft.com/office/officeart/2016/7/layout/RepeatingBendingProcessNew"/>
    <dgm:cxn modelId="{608DEEA2-FB66-42ED-9C1D-ED3BEDC26890}" srcId="{F2A5EF9A-3BDE-4164-9FC4-B356870972AA}" destId="{BCA5427F-3327-4384-B002-61173CFEEC7B}" srcOrd="3" destOrd="0" parTransId="{83AE94A1-446D-47B5-BA48-6E0DC797633D}" sibTransId="{B34670D5-5452-412B-9854-D286A7861B0B}"/>
    <dgm:cxn modelId="{DACFDCAB-A457-423E-8900-D17FB39C850F}" type="presOf" srcId="{8A3B90D7-782A-4102-B8EA-F24958CE1806}" destId="{F399CAE3-5107-42BF-90DE-11AC77D96518}" srcOrd="0" destOrd="0" presId="urn:microsoft.com/office/officeart/2016/7/layout/RepeatingBendingProcessNew"/>
    <dgm:cxn modelId="{6A7AA8B8-8176-4883-AEB4-FA631808A5EF}" type="presOf" srcId="{6659A32A-16D7-4513-875F-78EC3E9394BF}" destId="{41EA3C3D-6B14-41A5-9AAF-DBCF06C9723A}" srcOrd="1" destOrd="0" presId="urn:microsoft.com/office/officeart/2016/7/layout/RepeatingBendingProcessNew"/>
    <dgm:cxn modelId="{F19369BB-66A8-462B-832D-CB09F966F212}" type="presOf" srcId="{F2A5EF9A-3BDE-4164-9FC4-B356870972AA}" destId="{B21A10B1-4C44-4AAE-9BA2-9844EB42412A}" srcOrd="0" destOrd="0" presId="urn:microsoft.com/office/officeart/2016/7/layout/RepeatingBendingProcessNew"/>
    <dgm:cxn modelId="{6DDE98C6-34F2-46CF-82FC-D003E9C8FD59}" srcId="{F2A5EF9A-3BDE-4164-9FC4-B356870972AA}" destId="{DC990D52-7F7D-41B8-A937-A10E21E4E0C4}" srcOrd="0" destOrd="0" parTransId="{0E2DD7E1-657F-43A3-98A4-95477C72DB8B}" sibTransId="{6659A32A-16D7-4513-875F-78EC3E9394BF}"/>
    <dgm:cxn modelId="{30D346D9-B3F5-43F2-BEC8-7DDB28877BA5}" type="presOf" srcId="{DC990D52-7F7D-41B8-A937-A10E21E4E0C4}" destId="{695930EE-0CE7-4D48-9DC5-53F1CFB71E79}" srcOrd="0" destOrd="0" presId="urn:microsoft.com/office/officeart/2016/7/layout/RepeatingBendingProcessNew"/>
    <dgm:cxn modelId="{688320E6-480B-401C-AB9B-25C35A6EBCBC}" type="presOf" srcId="{7B96402B-9F47-458C-ABE5-F8D53B5DFB2C}" destId="{E78B23F4-3358-4580-919E-9DD429F2FE26}" srcOrd="0" destOrd="0" presId="urn:microsoft.com/office/officeart/2016/7/layout/RepeatingBendingProcessNew"/>
    <dgm:cxn modelId="{41C373F2-186D-4FB3-8E54-82DA11CFDAA0}" srcId="{F2A5EF9A-3BDE-4164-9FC4-B356870972AA}" destId="{7B96402B-9F47-458C-ABE5-F8D53B5DFB2C}" srcOrd="1" destOrd="0" parTransId="{8B07D779-5FE4-4394-B2FA-A776DF457294}" sibTransId="{8A3B90D7-782A-4102-B8EA-F24958CE1806}"/>
    <dgm:cxn modelId="{A6B0107D-06DB-4112-8707-8323607329B8}" type="presParOf" srcId="{B21A10B1-4C44-4AAE-9BA2-9844EB42412A}" destId="{695930EE-0CE7-4D48-9DC5-53F1CFB71E79}" srcOrd="0" destOrd="0" presId="urn:microsoft.com/office/officeart/2016/7/layout/RepeatingBendingProcessNew"/>
    <dgm:cxn modelId="{28F36736-8B7E-4950-8A3B-1F98F604AF90}" type="presParOf" srcId="{B21A10B1-4C44-4AAE-9BA2-9844EB42412A}" destId="{6D002CB2-84B5-4C01-8437-E6D488408815}" srcOrd="1" destOrd="0" presId="urn:microsoft.com/office/officeart/2016/7/layout/RepeatingBendingProcessNew"/>
    <dgm:cxn modelId="{AE103152-5BDB-4858-A502-3359310E78B1}" type="presParOf" srcId="{6D002CB2-84B5-4C01-8437-E6D488408815}" destId="{41EA3C3D-6B14-41A5-9AAF-DBCF06C9723A}" srcOrd="0" destOrd="0" presId="urn:microsoft.com/office/officeart/2016/7/layout/RepeatingBendingProcessNew"/>
    <dgm:cxn modelId="{E1565514-129F-4626-8E65-5E8A17C1964F}" type="presParOf" srcId="{B21A10B1-4C44-4AAE-9BA2-9844EB42412A}" destId="{E78B23F4-3358-4580-919E-9DD429F2FE26}" srcOrd="2" destOrd="0" presId="urn:microsoft.com/office/officeart/2016/7/layout/RepeatingBendingProcessNew"/>
    <dgm:cxn modelId="{9FF35C43-4C07-4BF0-BE9D-56FE4543FF10}" type="presParOf" srcId="{B21A10B1-4C44-4AAE-9BA2-9844EB42412A}" destId="{F399CAE3-5107-42BF-90DE-11AC77D96518}" srcOrd="3" destOrd="0" presId="urn:microsoft.com/office/officeart/2016/7/layout/RepeatingBendingProcessNew"/>
    <dgm:cxn modelId="{32DFF040-68C5-43FF-A50D-E98A73BAD5C7}" type="presParOf" srcId="{F399CAE3-5107-42BF-90DE-11AC77D96518}" destId="{7973A64D-482D-4E88-8FF5-83DEEC2D70DB}" srcOrd="0" destOrd="0" presId="urn:microsoft.com/office/officeart/2016/7/layout/RepeatingBendingProcessNew"/>
    <dgm:cxn modelId="{523895F6-9547-4432-AC72-BDD7D7A5B7D1}" type="presParOf" srcId="{B21A10B1-4C44-4AAE-9BA2-9844EB42412A}" destId="{B1EB42F2-8A07-4587-B875-280CE2E7DCC7}" srcOrd="4" destOrd="0" presId="urn:microsoft.com/office/officeart/2016/7/layout/RepeatingBendingProcessNew"/>
    <dgm:cxn modelId="{8635DDC6-7AD6-44CE-8DBB-DEFFC94EB5D9}" type="presParOf" srcId="{B21A10B1-4C44-4AAE-9BA2-9844EB42412A}" destId="{5F323745-8AAD-4FF1-AE5C-98A16CF1C874}" srcOrd="5" destOrd="0" presId="urn:microsoft.com/office/officeart/2016/7/layout/RepeatingBendingProcessNew"/>
    <dgm:cxn modelId="{157C5B51-3462-40E7-9890-55042D21E205}" type="presParOf" srcId="{5F323745-8AAD-4FF1-AE5C-98A16CF1C874}" destId="{9989A972-4163-4F50-9165-9135C5748798}" srcOrd="0" destOrd="0" presId="urn:microsoft.com/office/officeart/2016/7/layout/RepeatingBendingProcessNew"/>
    <dgm:cxn modelId="{5A66D03B-0648-44C7-9BC9-7681CF3520FF}" type="presParOf" srcId="{B21A10B1-4C44-4AAE-9BA2-9844EB42412A}" destId="{4F92AF6C-6D2D-4F02-AAEA-EE5B57931F52}" srcOrd="6" destOrd="0" presId="urn:microsoft.com/office/officeart/2016/7/layout/RepeatingBendingProcessNew"/>
    <dgm:cxn modelId="{1251D1EA-0260-4C0B-980C-7C25B1CF7EE4}" type="presParOf" srcId="{B21A10B1-4C44-4AAE-9BA2-9844EB42412A}" destId="{7CFE1FD9-64DB-408F-9EFB-A0BE8B781276}" srcOrd="7" destOrd="0" presId="urn:microsoft.com/office/officeart/2016/7/layout/RepeatingBendingProcessNew"/>
    <dgm:cxn modelId="{DB9B70BD-0CE7-4393-A99B-00DC0823BC3A}" type="presParOf" srcId="{7CFE1FD9-64DB-408F-9EFB-A0BE8B781276}" destId="{CDB6B72A-9ED0-43A9-A315-DA75CB031F60}" srcOrd="0" destOrd="0" presId="urn:microsoft.com/office/officeart/2016/7/layout/RepeatingBendingProcessNew"/>
    <dgm:cxn modelId="{75A63312-88D7-4FF3-95C6-FB868D374702}" type="presParOf" srcId="{B21A10B1-4C44-4AAE-9BA2-9844EB42412A}" destId="{45A1C716-9E20-467C-9D21-190D6C0419E2}" srcOrd="8" destOrd="0" presId="urn:microsoft.com/office/officeart/2016/7/layout/RepeatingBendingProcessNew"/>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AF4868-AEC3-4A63-979B-6B04EFAB9C3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73E5FC-2ADF-423E-B121-27EF52314806}">
      <dgm:prSet/>
      <dgm:spPr/>
      <dgm:t>
        <a:bodyPr/>
        <a:lstStyle/>
        <a:p>
          <a:pPr>
            <a:lnSpc>
              <a:spcPct val="100000"/>
            </a:lnSpc>
          </a:pPr>
          <a:r>
            <a:rPr lang="en-US"/>
            <a:t>Optimizing Accuracy of Cash Forecasting</a:t>
          </a:r>
        </a:p>
      </dgm:t>
    </dgm:pt>
    <dgm:pt modelId="{83BE3531-2240-4F6A-912B-CDA7FF01FC0D}" type="parTrans" cxnId="{58F67689-2BAB-41CD-8B52-5053865D230C}">
      <dgm:prSet/>
      <dgm:spPr/>
      <dgm:t>
        <a:bodyPr/>
        <a:lstStyle/>
        <a:p>
          <a:endParaRPr lang="en-US"/>
        </a:p>
      </dgm:t>
    </dgm:pt>
    <dgm:pt modelId="{423C227D-372C-4B0A-83BF-6C47AFC72C04}" type="sibTrans" cxnId="{58F67689-2BAB-41CD-8B52-5053865D230C}">
      <dgm:prSet/>
      <dgm:spPr/>
      <dgm:t>
        <a:bodyPr/>
        <a:lstStyle/>
        <a:p>
          <a:endParaRPr lang="en-US"/>
        </a:p>
      </dgm:t>
    </dgm:pt>
    <dgm:pt modelId="{AB4CF82E-0110-466F-ACC3-1117F9283FA1}">
      <dgm:prSet/>
      <dgm:spPr/>
      <dgm:t>
        <a:bodyPr/>
        <a:lstStyle/>
        <a:p>
          <a:pPr>
            <a:lnSpc>
              <a:spcPct val="100000"/>
            </a:lnSpc>
          </a:pPr>
          <a:r>
            <a:rPr lang="en-US"/>
            <a:t>Perform root cause analysis at multiple level</a:t>
          </a:r>
        </a:p>
      </dgm:t>
    </dgm:pt>
    <dgm:pt modelId="{6A861081-DA13-4D47-8A7A-84AD789DB346}" type="parTrans" cxnId="{626DAE4A-9577-4B46-92BE-747B96EDD5D5}">
      <dgm:prSet/>
      <dgm:spPr/>
      <dgm:t>
        <a:bodyPr/>
        <a:lstStyle/>
        <a:p>
          <a:endParaRPr lang="en-US"/>
        </a:p>
      </dgm:t>
    </dgm:pt>
    <dgm:pt modelId="{83355C2F-5FC2-45C7-A51F-B0C2FDE8944F}" type="sibTrans" cxnId="{626DAE4A-9577-4B46-92BE-747B96EDD5D5}">
      <dgm:prSet/>
      <dgm:spPr/>
      <dgm:t>
        <a:bodyPr/>
        <a:lstStyle/>
        <a:p>
          <a:endParaRPr lang="en-US"/>
        </a:p>
      </dgm:t>
    </dgm:pt>
    <dgm:pt modelId="{DE6092AE-B27D-4945-A084-C4AFB7D0EDEA}">
      <dgm:prSet/>
      <dgm:spPr/>
      <dgm:t>
        <a:bodyPr/>
        <a:lstStyle/>
        <a:p>
          <a:pPr>
            <a:lnSpc>
              <a:spcPct val="100000"/>
            </a:lnSpc>
          </a:pPr>
          <a:r>
            <a:rPr lang="en-US"/>
            <a:t>Use the freed up time with automation to work on strategic tasks</a:t>
          </a:r>
        </a:p>
      </dgm:t>
    </dgm:pt>
    <dgm:pt modelId="{08EFC485-AFB8-4665-9815-F85A6C9C3D9B}" type="parTrans" cxnId="{AF2D6461-8875-4AFB-BAC1-7718DF6145FA}">
      <dgm:prSet/>
      <dgm:spPr/>
      <dgm:t>
        <a:bodyPr/>
        <a:lstStyle/>
        <a:p>
          <a:endParaRPr lang="en-US"/>
        </a:p>
      </dgm:t>
    </dgm:pt>
    <dgm:pt modelId="{0AAED262-1E0E-4A7F-A006-A7EB6B89963A}" type="sibTrans" cxnId="{AF2D6461-8875-4AFB-BAC1-7718DF6145FA}">
      <dgm:prSet/>
      <dgm:spPr/>
      <dgm:t>
        <a:bodyPr/>
        <a:lstStyle/>
        <a:p>
          <a:endParaRPr lang="en-US"/>
        </a:p>
      </dgm:t>
    </dgm:pt>
    <dgm:pt modelId="{6735FB20-F495-4E51-9664-40BB1270424C}">
      <dgm:prSet/>
      <dgm:spPr/>
      <dgm:t>
        <a:bodyPr/>
        <a:lstStyle/>
        <a:p>
          <a:pPr>
            <a:lnSpc>
              <a:spcPct val="100000"/>
            </a:lnSpc>
          </a:pPr>
          <a:r>
            <a:rPr lang="en-US"/>
            <a:t>Make better debt decisions</a:t>
          </a:r>
        </a:p>
      </dgm:t>
    </dgm:pt>
    <dgm:pt modelId="{DC802E6E-B88B-4B63-9532-3C3B5C34D2DF}" type="parTrans" cxnId="{5A6C18C9-A42A-4867-8E1C-36E328811BF3}">
      <dgm:prSet/>
      <dgm:spPr/>
      <dgm:t>
        <a:bodyPr/>
        <a:lstStyle/>
        <a:p>
          <a:endParaRPr lang="en-US"/>
        </a:p>
      </dgm:t>
    </dgm:pt>
    <dgm:pt modelId="{DA35762F-84BD-4330-A6AA-846EC31F773C}" type="sibTrans" cxnId="{5A6C18C9-A42A-4867-8E1C-36E328811BF3}">
      <dgm:prSet/>
      <dgm:spPr/>
      <dgm:t>
        <a:bodyPr/>
        <a:lstStyle/>
        <a:p>
          <a:endParaRPr lang="en-US"/>
        </a:p>
      </dgm:t>
    </dgm:pt>
    <dgm:pt modelId="{6D6DC24A-06E8-4311-9A14-A40EE4F3AC9A}" type="pres">
      <dgm:prSet presAssocID="{C4AF4868-AEC3-4A63-979B-6B04EFAB9C3E}" presName="root" presStyleCnt="0">
        <dgm:presLayoutVars>
          <dgm:dir/>
          <dgm:resizeHandles val="exact"/>
        </dgm:presLayoutVars>
      </dgm:prSet>
      <dgm:spPr/>
    </dgm:pt>
    <dgm:pt modelId="{A4D95D12-0692-47E3-A726-4E3B0673538D}" type="pres">
      <dgm:prSet presAssocID="{1573E5FC-2ADF-423E-B121-27EF52314806}" presName="compNode" presStyleCnt="0"/>
      <dgm:spPr/>
    </dgm:pt>
    <dgm:pt modelId="{B145AA73-15F9-4758-B9D8-02DEE09B3E2B}" type="pres">
      <dgm:prSet presAssocID="{1573E5FC-2ADF-423E-B121-27EF52314806}" presName="bgRect" presStyleLbl="bgShp" presStyleIdx="0" presStyleCnt="4"/>
      <dgm:spPr/>
    </dgm:pt>
    <dgm:pt modelId="{8ECFDF5F-EC33-4C9C-BA96-2C8A4032BC0D}" type="pres">
      <dgm:prSet presAssocID="{1573E5FC-2ADF-423E-B121-27EF523148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4BCFD7C-3EEB-440D-96B7-CF1000E29377}" type="pres">
      <dgm:prSet presAssocID="{1573E5FC-2ADF-423E-B121-27EF52314806}" presName="spaceRect" presStyleCnt="0"/>
      <dgm:spPr/>
    </dgm:pt>
    <dgm:pt modelId="{C44AF3D2-198E-4C24-9D3F-47DB09DEC0C8}" type="pres">
      <dgm:prSet presAssocID="{1573E5FC-2ADF-423E-B121-27EF52314806}" presName="parTx" presStyleLbl="revTx" presStyleIdx="0" presStyleCnt="4">
        <dgm:presLayoutVars>
          <dgm:chMax val="0"/>
          <dgm:chPref val="0"/>
        </dgm:presLayoutVars>
      </dgm:prSet>
      <dgm:spPr/>
    </dgm:pt>
    <dgm:pt modelId="{EFC0B6AA-055B-4C28-B1FD-ED703956DDEE}" type="pres">
      <dgm:prSet presAssocID="{423C227D-372C-4B0A-83BF-6C47AFC72C04}" presName="sibTrans" presStyleCnt="0"/>
      <dgm:spPr/>
    </dgm:pt>
    <dgm:pt modelId="{51A5D613-A6C2-4F2D-813C-EBCCDC59A1CD}" type="pres">
      <dgm:prSet presAssocID="{AB4CF82E-0110-466F-ACC3-1117F9283FA1}" presName="compNode" presStyleCnt="0"/>
      <dgm:spPr/>
    </dgm:pt>
    <dgm:pt modelId="{89A2A15F-9930-4138-BC8D-352F17B11DF7}" type="pres">
      <dgm:prSet presAssocID="{AB4CF82E-0110-466F-ACC3-1117F9283FA1}" presName="bgRect" presStyleLbl="bgShp" presStyleIdx="1" presStyleCnt="4"/>
      <dgm:spPr/>
    </dgm:pt>
    <dgm:pt modelId="{D1A68D64-5A93-41FD-AB99-D5906521A7AC}" type="pres">
      <dgm:prSet presAssocID="{AB4CF82E-0110-466F-ACC3-1117F9283F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CE9CAF2-5BE3-4BE8-859B-4E4233CF0487}" type="pres">
      <dgm:prSet presAssocID="{AB4CF82E-0110-466F-ACC3-1117F9283FA1}" presName="spaceRect" presStyleCnt="0"/>
      <dgm:spPr/>
    </dgm:pt>
    <dgm:pt modelId="{735490EE-094E-44FE-9D41-5D0F85AC0741}" type="pres">
      <dgm:prSet presAssocID="{AB4CF82E-0110-466F-ACC3-1117F9283FA1}" presName="parTx" presStyleLbl="revTx" presStyleIdx="1" presStyleCnt="4">
        <dgm:presLayoutVars>
          <dgm:chMax val="0"/>
          <dgm:chPref val="0"/>
        </dgm:presLayoutVars>
      </dgm:prSet>
      <dgm:spPr/>
    </dgm:pt>
    <dgm:pt modelId="{52602C4C-1384-455A-9890-D7D69339545D}" type="pres">
      <dgm:prSet presAssocID="{83355C2F-5FC2-45C7-A51F-B0C2FDE8944F}" presName="sibTrans" presStyleCnt="0"/>
      <dgm:spPr/>
    </dgm:pt>
    <dgm:pt modelId="{5E55CCA5-9130-4324-A4F8-3AAC4A15FE71}" type="pres">
      <dgm:prSet presAssocID="{DE6092AE-B27D-4945-A084-C4AFB7D0EDEA}" presName="compNode" presStyleCnt="0"/>
      <dgm:spPr/>
    </dgm:pt>
    <dgm:pt modelId="{EC081551-D08B-4756-93FA-4EE4B138A851}" type="pres">
      <dgm:prSet presAssocID="{DE6092AE-B27D-4945-A084-C4AFB7D0EDEA}" presName="bgRect" presStyleLbl="bgShp" presStyleIdx="2" presStyleCnt="4"/>
      <dgm:spPr/>
    </dgm:pt>
    <dgm:pt modelId="{79D29610-EDF0-4800-92E7-0BE527D6F496}" type="pres">
      <dgm:prSet presAssocID="{DE6092AE-B27D-4945-A084-C4AFB7D0ED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CAC0FAA6-999D-468B-904E-EE6D95183C73}" type="pres">
      <dgm:prSet presAssocID="{DE6092AE-B27D-4945-A084-C4AFB7D0EDEA}" presName="spaceRect" presStyleCnt="0"/>
      <dgm:spPr/>
    </dgm:pt>
    <dgm:pt modelId="{BC7E0254-0DF7-47AC-AB2F-B4D781E4A4FC}" type="pres">
      <dgm:prSet presAssocID="{DE6092AE-B27D-4945-A084-C4AFB7D0EDEA}" presName="parTx" presStyleLbl="revTx" presStyleIdx="2" presStyleCnt="4">
        <dgm:presLayoutVars>
          <dgm:chMax val="0"/>
          <dgm:chPref val="0"/>
        </dgm:presLayoutVars>
      </dgm:prSet>
      <dgm:spPr/>
    </dgm:pt>
    <dgm:pt modelId="{6A67F706-8606-4162-8904-AC4653D65D3B}" type="pres">
      <dgm:prSet presAssocID="{0AAED262-1E0E-4A7F-A006-A7EB6B89963A}" presName="sibTrans" presStyleCnt="0"/>
      <dgm:spPr/>
    </dgm:pt>
    <dgm:pt modelId="{4B97DDB1-477E-4CD1-92D6-748F839C5F03}" type="pres">
      <dgm:prSet presAssocID="{6735FB20-F495-4E51-9664-40BB1270424C}" presName="compNode" presStyleCnt="0"/>
      <dgm:spPr/>
    </dgm:pt>
    <dgm:pt modelId="{8B5EDF31-FBF2-4A04-BBB7-2FADF8C59164}" type="pres">
      <dgm:prSet presAssocID="{6735FB20-F495-4E51-9664-40BB1270424C}" presName="bgRect" presStyleLbl="bgShp" presStyleIdx="3" presStyleCnt="4"/>
      <dgm:spPr/>
    </dgm:pt>
    <dgm:pt modelId="{F47A6468-2936-4B78-A157-FC6E3AA88694}" type="pres">
      <dgm:prSet presAssocID="{6735FB20-F495-4E51-9664-40BB127042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6990448-1D3A-4F30-A09F-9BB59105BF10}" type="pres">
      <dgm:prSet presAssocID="{6735FB20-F495-4E51-9664-40BB1270424C}" presName="spaceRect" presStyleCnt="0"/>
      <dgm:spPr/>
    </dgm:pt>
    <dgm:pt modelId="{F811566E-9915-4D46-929D-1322525BD027}" type="pres">
      <dgm:prSet presAssocID="{6735FB20-F495-4E51-9664-40BB1270424C}" presName="parTx" presStyleLbl="revTx" presStyleIdx="3" presStyleCnt="4">
        <dgm:presLayoutVars>
          <dgm:chMax val="0"/>
          <dgm:chPref val="0"/>
        </dgm:presLayoutVars>
      </dgm:prSet>
      <dgm:spPr/>
    </dgm:pt>
  </dgm:ptLst>
  <dgm:cxnLst>
    <dgm:cxn modelId="{AF2D6461-8875-4AFB-BAC1-7718DF6145FA}" srcId="{C4AF4868-AEC3-4A63-979B-6B04EFAB9C3E}" destId="{DE6092AE-B27D-4945-A084-C4AFB7D0EDEA}" srcOrd="2" destOrd="0" parTransId="{08EFC485-AFB8-4665-9815-F85A6C9C3D9B}" sibTransId="{0AAED262-1E0E-4A7F-A006-A7EB6B89963A}"/>
    <dgm:cxn modelId="{626DAE4A-9577-4B46-92BE-747B96EDD5D5}" srcId="{C4AF4868-AEC3-4A63-979B-6B04EFAB9C3E}" destId="{AB4CF82E-0110-466F-ACC3-1117F9283FA1}" srcOrd="1" destOrd="0" parTransId="{6A861081-DA13-4D47-8A7A-84AD789DB346}" sibTransId="{83355C2F-5FC2-45C7-A51F-B0C2FDE8944F}"/>
    <dgm:cxn modelId="{C17A064B-5884-462C-ABD9-2420270154B4}" type="presOf" srcId="{DE6092AE-B27D-4945-A084-C4AFB7D0EDEA}" destId="{BC7E0254-0DF7-47AC-AB2F-B4D781E4A4FC}" srcOrd="0" destOrd="0" presId="urn:microsoft.com/office/officeart/2018/2/layout/IconVerticalSolidList"/>
    <dgm:cxn modelId="{9DA54F54-4E1C-4C79-8268-F1BAE4D0E092}" type="presOf" srcId="{1573E5FC-2ADF-423E-B121-27EF52314806}" destId="{C44AF3D2-198E-4C24-9D3F-47DB09DEC0C8}" srcOrd="0" destOrd="0" presId="urn:microsoft.com/office/officeart/2018/2/layout/IconVerticalSolidList"/>
    <dgm:cxn modelId="{58F67689-2BAB-41CD-8B52-5053865D230C}" srcId="{C4AF4868-AEC3-4A63-979B-6B04EFAB9C3E}" destId="{1573E5FC-2ADF-423E-B121-27EF52314806}" srcOrd="0" destOrd="0" parTransId="{83BE3531-2240-4F6A-912B-CDA7FF01FC0D}" sibTransId="{423C227D-372C-4B0A-83BF-6C47AFC72C04}"/>
    <dgm:cxn modelId="{C5C698AB-8F98-452F-85BF-B92F9511A17E}" type="presOf" srcId="{6735FB20-F495-4E51-9664-40BB1270424C}" destId="{F811566E-9915-4D46-929D-1322525BD027}" srcOrd="0" destOrd="0" presId="urn:microsoft.com/office/officeart/2018/2/layout/IconVerticalSolidList"/>
    <dgm:cxn modelId="{41F00BB3-2416-416F-A7B0-CEE6B0525188}" type="presOf" srcId="{C4AF4868-AEC3-4A63-979B-6B04EFAB9C3E}" destId="{6D6DC24A-06E8-4311-9A14-A40EE4F3AC9A}" srcOrd="0" destOrd="0" presId="urn:microsoft.com/office/officeart/2018/2/layout/IconVerticalSolidList"/>
    <dgm:cxn modelId="{F7B23FB3-4489-4AFC-81DF-B99CC157C339}" type="presOf" srcId="{AB4CF82E-0110-466F-ACC3-1117F9283FA1}" destId="{735490EE-094E-44FE-9D41-5D0F85AC0741}" srcOrd="0" destOrd="0" presId="urn:microsoft.com/office/officeart/2018/2/layout/IconVerticalSolidList"/>
    <dgm:cxn modelId="{5A6C18C9-A42A-4867-8E1C-36E328811BF3}" srcId="{C4AF4868-AEC3-4A63-979B-6B04EFAB9C3E}" destId="{6735FB20-F495-4E51-9664-40BB1270424C}" srcOrd="3" destOrd="0" parTransId="{DC802E6E-B88B-4B63-9532-3C3B5C34D2DF}" sibTransId="{DA35762F-84BD-4330-A6AA-846EC31F773C}"/>
    <dgm:cxn modelId="{3E4CD435-A654-427B-9128-1D6082F4440A}" type="presParOf" srcId="{6D6DC24A-06E8-4311-9A14-A40EE4F3AC9A}" destId="{A4D95D12-0692-47E3-A726-4E3B0673538D}" srcOrd="0" destOrd="0" presId="urn:microsoft.com/office/officeart/2018/2/layout/IconVerticalSolidList"/>
    <dgm:cxn modelId="{6560A6F6-DE47-42AD-B43E-F6570DB66C46}" type="presParOf" srcId="{A4D95D12-0692-47E3-A726-4E3B0673538D}" destId="{B145AA73-15F9-4758-B9D8-02DEE09B3E2B}" srcOrd="0" destOrd="0" presId="urn:microsoft.com/office/officeart/2018/2/layout/IconVerticalSolidList"/>
    <dgm:cxn modelId="{E40A284E-48E2-454C-8D4D-318E5B76E056}" type="presParOf" srcId="{A4D95D12-0692-47E3-A726-4E3B0673538D}" destId="{8ECFDF5F-EC33-4C9C-BA96-2C8A4032BC0D}" srcOrd="1" destOrd="0" presId="urn:microsoft.com/office/officeart/2018/2/layout/IconVerticalSolidList"/>
    <dgm:cxn modelId="{FB9A3F23-CDE2-4A50-8203-6E96DA9D1B57}" type="presParOf" srcId="{A4D95D12-0692-47E3-A726-4E3B0673538D}" destId="{C4BCFD7C-3EEB-440D-96B7-CF1000E29377}" srcOrd="2" destOrd="0" presId="urn:microsoft.com/office/officeart/2018/2/layout/IconVerticalSolidList"/>
    <dgm:cxn modelId="{3706E74F-AB9E-462E-AC75-755CF717F2BB}" type="presParOf" srcId="{A4D95D12-0692-47E3-A726-4E3B0673538D}" destId="{C44AF3D2-198E-4C24-9D3F-47DB09DEC0C8}" srcOrd="3" destOrd="0" presId="urn:microsoft.com/office/officeart/2018/2/layout/IconVerticalSolidList"/>
    <dgm:cxn modelId="{6DEA7E40-F77B-41D0-8115-770ECCCB18B0}" type="presParOf" srcId="{6D6DC24A-06E8-4311-9A14-A40EE4F3AC9A}" destId="{EFC0B6AA-055B-4C28-B1FD-ED703956DDEE}" srcOrd="1" destOrd="0" presId="urn:microsoft.com/office/officeart/2018/2/layout/IconVerticalSolidList"/>
    <dgm:cxn modelId="{27652FED-8928-4D18-8BC6-C5E19F41B59A}" type="presParOf" srcId="{6D6DC24A-06E8-4311-9A14-A40EE4F3AC9A}" destId="{51A5D613-A6C2-4F2D-813C-EBCCDC59A1CD}" srcOrd="2" destOrd="0" presId="urn:microsoft.com/office/officeart/2018/2/layout/IconVerticalSolidList"/>
    <dgm:cxn modelId="{135DE817-2630-41C5-9A49-3E8CFE0B1FB4}" type="presParOf" srcId="{51A5D613-A6C2-4F2D-813C-EBCCDC59A1CD}" destId="{89A2A15F-9930-4138-BC8D-352F17B11DF7}" srcOrd="0" destOrd="0" presId="urn:microsoft.com/office/officeart/2018/2/layout/IconVerticalSolidList"/>
    <dgm:cxn modelId="{F496299B-305B-479F-AB53-A174CFE3A6D1}" type="presParOf" srcId="{51A5D613-A6C2-4F2D-813C-EBCCDC59A1CD}" destId="{D1A68D64-5A93-41FD-AB99-D5906521A7AC}" srcOrd="1" destOrd="0" presId="urn:microsoft.com/office/officeart/2018/2/layout/IconVerticalSolidList"/>
    <dgm:cxn modelId="{B6E35865-9C50-4176-95EA-8E5CACF7E14A}" type="presParOf" srcId="{51A5D613-A6C2-4F2D-813C-EBCCDC59A1CD}" destId="{0CE9CAF2-5BE3-4BE8-859B-4E4233CF0487}" srcOrd="2" destOrd="0" presId="urn:microsoft.com/office/officeart/2018/2/layout/IconVerticalSolidList"/>
    <dgm:cxn modelId="{9E97E586-A0B6-4296-8A48-5BF2EB50F0CB}" type="presParOf" srcId="{51A5D613-A6C2-4F2D-813C-EBCCDC59A1CD}" destId="{735490EE-094E-44FE-9D41-5D0F85AC0741}" srcOrd="3" destOrd="0" presId="urn:microsoft.com/office/officeart/2018/2/layout/IconVerticalSolidList"/>
    <dgm:cxn modelId="{D53D1E6F-B43E-42CA-B538-52149280B403}" type="presParOf" srcId="{6D6DC24A-06E8-4311-9A14-A40EE4F3AC9A}" destId="{52602C4C-1384-455A-9890-D7D69339545D}" srcOrd="3" destOrd="0" presId="urn:microsoft.com/office/officeart/2018/2/layout/IconVerticalSolidList"/>
    <dgm:cxn modelId="{963F156A-6F8F-4F71-8AB4-357F742666CF}" type="presParOf" srcId="{6D6DC24A-06E8-4311-9A14-A40EE4F3AC9A}" destId="{5E55CCA5-9130-4324-A4F8-3AAC4A15FE71}" srcOrd="4" destOrd="0" presId="urn:microsoft.com/office/officeart/2018/2/layout/IconVerticalSolidList"/>
    <dgm:cxn modelId="{2EB3661B-3A97-4D14-B06B-565A2153FD9F}" type="presParOf" srcId="{5E55CCA5-9130-4324-A4F8-3AAC4A15FE71}" destId="{EC081551-D08B-4756-93FA-4EE4B138A851}" srcOrd="0" destOrd="0" presId="urn:microsoft.com/office/officeart/2018/2/layout/IconVerticalSolidList"/>
    <dgm:cxn modelId="{1AFEF181-27B7-49BD-B781-1F2C063E5DC7}" type="presParOf" srcId="{5E55CCA5-9130-4324-A4F8-3AAC4A15FE71}" destId="{79D29610-EDF0-4800-92E7-0BE527D6F496}" srcOrd="1" destOrd="0" presId="urn:microsoft.com/office/officeart/2018/2/layout/IconVerticalSolidList"/>
    <dgm:cxn modelId="{04441C85-2668-40AE-8EEC-99796A04851B}" type="presParOf" srcId="{5E55CCA5-9130-4324-A4F8-3AAC4A15FE71}" destId="{CAC0FAA6-999D-468B-904E-EE6D95183C73}" srcOrd="2" destOrd="0" presId="urn:microsoft.com/office/officeart/2018/2/layout/IconVerticalSolidList"/>
    <dgm:cxn modelId="{9CAC962B-F025-4A28-A8CE-6514BA9FE002}" type="presParOf" srcId="{5E55CCA5-9130-4324-A4F8-3AAC4A15FE71}" destId="{BC7E0254-0DF7-47AC-AB2F-B4D781E4A4FC}" srcOrd="3" destOrd="0" presId="urn:microsoft.com/office/officeart/2018/2/layout/IconVerticalSolidList"/>
    <dgm:cxn modelId="{76CA5837-318C-4032-AC63-7473A30A8175}" type="presParOf" srcId="{6D6DC24A-06E8-4311-9A14-A40EE4F3AC9A}" destId="{6A67F706-8606-4162-8904-AC4653D65D3B}" srcOrd="5" destOrd="0" presId="urn:microsoft.com/office/officeart/2018/2/layout/IconVerticalSolidList"/>
    <dgm:cxn modelId="{16EF1680-036E-4171-B718-F34F218F947B}" type="presParOf" srcId="{6D6DC24A-06E8-4311-9A14-A40EE4F3AC9A}" destId="{4B97DDB1-477E-4CD1-92D6-748F839C5F03}" srcOrd="6" destOrd="0" presId="urn:microsoft.com/office/officeart/2018/2/layout/IconVerticalSolidList"/>
    <dgm:cxn modelId="{EEACEB75-E116-425D-AA02-690E9042D204}" type="presParOf" srcId="{4B97DDB1-477E-4CD1-92D6-748F839C5F03}" destId="{8B5EDF31-FBF2-4A04-BBB7-2FADF8C59164}" srcOrd="0" destOrd="0" presId="urn:microsoft.com/office/officeart/2018/2/layout/IconVerticalSolidList"/>
    <dgm:cxn modelId="{1F1CC5BB-F70D-4F71-90A6-57285289A391}" type="presParOf" srcId="{4B97DDB1-477E-4CD1-92D6-748F839C5F03}" destId="{F47A6468-2936-4B78-A157-FC6E3AA88694}" srcOrd="1" destOrd="0" presId="urn:microsoft.com/office/officeart/2018/2/layout/IconVerticalSolidList"/>
    <dgm:cxn modelId="{26EDE5B3-75F2-4718-9A03-41FE0F592293}" type="presParOf" srcId="{4B97DDB1-477E-4CD1-92D6-748F839C5F03}" destId="{46990448-1D3A-4F30-A09F-9BB59105BF10}" srcOrd="2" destOrd="0" presId="urn:microsoft.com/office/officeart/2018/2/layout/IconVerticalSolidList"/>
    <dgm:cxn modelId="{302B4B9F-50E2-47D8-AB06-B4BE5E548FFA}" type="presParOf" srcId="{4B97DDB1-477E-4CD1-92D6-748F839C5F03}" destId="{F811566E-9915-4D46-929D-1322525BD027}" srcOrd="3" destOrd="0" presId="urn:microsoft.com/office/officeart/2018/2/layout/IconVerticalSoli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B47D68-1993-477E-9D84-6062A86694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DDDEE1C-C91A-494D-86FE-F4F5BE31354C}">
      <dgm:prSet phldrT="[Text]" phldr="0"/>
      <dgm:spPr/>
      <dgm:t>
        <a:bodyPr/>
        <a:lstStyle/>
        <a:p>
          <a:pPr algn="l"/>
          <a:r>
            <a:rPr lang="en-US">
              <a:solidFill>
                <a:srgbClr val="000000"/>
              </a:solidFill>
              <a:latin typeface="Calibri"/>
              <a:ea typeface="Calibri"/>
              <a:cs typeface="Calibri"/>
            </a:rPr>
            <a:t>Integration of Forecasts from FP&amp;A teams</a:t>
          </a:r>
          <a:endParaRPr lang="en-US"/>
        </a:p>
      </dgm:t>
    </dgm:pt>
    <dgm:pt modelId="{1E4DED35-F913-4513-8279-DFB09C14936D}" type="parTrans" cxnId="{8D096A19-C12C-4C53-AB41-C183707D8295}">
      <dgm:prSet/>
      <dgm:spPr/>
      <dgm:t>
        <a:bodyPr/>
        <a:lstStyle/>
        <a:p>
          <a:endParaRPr lang="en-US"/>
        </a:p>
      </dgm:t>
    </dgm:pt>
    <dgm:pt modelId="{02C64045-61CC-478F-A222-B7068065A7C7}" type="sibTrans" cxnId="{8D096A19-C12C-4C53-AB41-C183707D8295}">
      <dgm:prSet/>
      <dgm:spPr/>
      <dgm:t>
        <a:bodyPr/>
        <a:lstStyle/>
        <a:p>
          <a:endParaRPr lang="en-US"/>
        </a:p>
      </dgm:t>
    </dgm:pt>
    <dgm:pt modelId="{09ACCF64-F857-4310-BBB4-C001F70D021E}">
      <dgm:prSet phldr="0"/>
      <dgm:spPr/>
      <dgm:t>
        <a:bodyPr/>
        <a:lstStyle/>
        <a:p>
          <a:pPr algn="l" rtl="0"/>
          <a:r>
            <a:rPr lang="en-US">
              <a:solidFill>
                <a:srgbClr val="000000"/>
              </a:solidFill>
              <a:latin typeface="Calibri"/>
              <a:ea typeface="Calibri"/>
              <a:cs typeface="Calibri"/>
            </a:rPr>
            <a:t>AI Based Forecast for Accounts Receivable and Payable</a:t>
          </a:r>
        </a:p>
      </dgm:t>
    </dgm:pt>
    <dgm:pt modelId="{C8BE01EA-B039-41B5-9D55-90DC2137F770}" type="parTrans" cxnId="{D25D62E5-1D83-4091-9D0F-7A8ABCC3D948}">
      <dgm:prSet/>
      <dgm:spPr/>
    </dgm:pt>
    <dgm:pt modelId="{855B1DA1-B094-48A8-8C08-B3B3B8A4D69B}" type="sibTrans" cxnId="{D25D62E5-1D83-4091-9D0F-7A8ABCC3D948}">
      <dgm:prSet/>
      <dgm:spPr/>
    </dgm:pt>
    <dgm:pt modelId="{A8C584AE-E303-4CDA-ABBA-7DC62FFB8F69}">
      <dgm:prSet phldr="0"/>
      <dgm:spPr/>
      <dgm:t>
        <a:bodyPr/>
        <a:lstStyle/>
        <a:p>
          <a:pPr algn="l"/>
          <a:r>
            <a:rPr lang="en-US">
              <a:solidFill>
                <a:srgbClr val="000000"/>
              </a:solidFill>
              <a:latin typeface="Calibri"/>
              <a:ea typeface="Calibri"/>
              <a:cs typeface="Calibri"/>
            </a:rPr>
            <a:t>Flexible Models for other operational flows</a:t>
          </a:r>
        </a:p>
      </dgm:t>
    </dgm:pt>
    <dgm:pt modelId="{2502E828-F678-4B3B-9127-8D67A7EB0185}" type="parTrans" cxnId="{BB62A2B4-8378-4FBA-9EE2-AEF4296B1E6B}">
      <dgm:prSet/>
      <dgm:spPr/>
    </dgm:pt>
    <dgm:pt modelId="{4DCC67A4-B764-418C-B03F-FF838F1B05B0}" type="sibTrans" cxnId="{BB62A2B4-8378-4FBA-9EE2-AEF4296B1E6B}">
      <dgm:prSet/>
      <dgm:spPr/>
    </dgm:pt>
    <dgm:pt modelId="{530FF2DB-5B87-4C91-85A3-13968E707BE9}">
      <dgm:prSet phldr="0"/>
      <dgm:spPr/>
      <dgm:t>
        <a:bodyPr/>
        <a:lstStyle/>
        <a:p>
          <a:pPr algn="l"/>
          <a:r>
            <a:rPr lang="en-US">
              <a:solidFill>
                <a:srgbClr val="000000"/>
              </a:solidFill>
              <a:latin typeface="Calibri"/>
              <a:ea typeface="Calibri"/>
              <a:cs typeface="Calibri"/>
            </a:rPr>
            <a:t>Configuration of Non-operational Cash flows</a:t>
          </a:r>
        </a:p>
      </dgm:t>
    </dgm:pt>
    <dgm:pt modelId="{04B2C53B-A4CF-4283-BF54-F5089CB65C06}" type="parTrans" cxnId="{50A2B0E6-6443-4E8C-BD30-0877365F917C}">
      <dgm:prSet/>
      <dgm:spPr/>
    </dgm:pt>
    <dgm:pt modelId="{79B4DB4C-0E4D-49EA-BB4A-B2C6026C1428}" type="sibTrans" cxnId="{50A2B0E6-6443-4E8C-BD30-0877365F917C}">
      <dgm:prSet/>
      <dgm:spPr/>
    </dgm:pt>
    <dgm:pt modelId="{0434B0F9-5EBB-4482-97BB-32170BF38879}">
      <dgm:prSet phldr="0"/>
      <dgm:spPr/>
      <dgm:t>
        <a:bodyPr/>
        <a:lstStyle/>
        <a:p>
          <a:pPr algn="l"/>
          <a:r>
            <a:rPr lang="en-US">
              <a:solidFill>
                <a:srgbClr val="000000"/>
              </a:solidFill>
              <a:latin typeface="Calibri"/>
              <a:ea typeface="Calibri"/>
              <a:cs typeface="Calibri"/>
            </a:rPr>
            <a:t>Continuous Improvement of Forecasting accuracy</a:t>
          </a:r>
        </a:p>
      </dgm:t>
    </dgm:pt>
    <dgm:pt modelId="{EEECF0D7-462F-48ED-99A9-2B9A1C2722D5}" type="parTrans" cxnId="{D511DAB9-969D-4A9F-B66C-DD3112A2E1B1}">
      <dgm:prSet/>
      <dgm:spPr/>
    </dgm:pt>
    <dgm:pt modelId="{6759189A-8C3D-448D-9A76-C9EA0A3E838A}" type="sibTrans" cxnId="{D511DAB9-969D-4A9F-B66C-DD3112A2E1B1}">
      <dgm:prSet/>
      <dgm:spPr/>
    </dgm:pt>
    <dgm:pt modelId="{8AE3D333-A099-4920-816E-955205143FFD}" type="pres">
      <dgm:prSet presAssocID="{BAB47D68-1993-477E-9D84-6062A866949F}" presName="diagram" presStyleCnt="0">
        <dgm:presLayoutVars>
          <dgm:dir/>
          <dgm:resizeHandles val="exact"/>
        </dgm:presLayoutVars>
      </dgm:prSet>
      <dgm:spPr/>
    </dgm:pt>
    <dgm:pt modelId="{60828BDA-42F2-4113-B4AE-27CFC550F9B9}" type="pres">
      <dgm:prSet presAssocID="{09ACCF64-F857-4310-BBB4-C001F70D021E}" presName="node" presStyleLbl="node1" presStyleIdx="0" presStyleCnt="5">
        <dgm:presLayoutVars>
          <dgm:bulletEnabled val="1"/>
        </dgm:presLayoutVars>
      </dgm:prSet>
      <dgm:spPr/>
    </dgm:pt>
    <dgm:pt modelId="{A4B846B7-42B7-4CC2-B6B5-E467DCFA8433}" type="pres">
      <dgm:prSet presAssocID="{855B1DA1-B094-48A8-8C08-B3B3B8A4D69B}" presName="sibTrans" presStyleCnt="0"/>
      <dgm:spPr/>
    </dgm:pt>
    <dgm:pt modelId="{88FA9FFA-E001-4647-929B-EFF87439E462}" type="pres">
      <dgm:prSet presAssocID="{A8C584AE-E303-4CDA-ABBA-7DC62FFB8F69}" presName="node" presStyleLbl="node1" presStyleIdx="1" presStyleCnt="5">
        <dgm:presLayoutVars>
          <dgm:bulletEnabled val="1"/>
        </dgm:presLayoutVars>
      </dgm:prSet>
      <dgm:spPr/>
    </dgm:pt>
    <dgm:pt modelId="{2A3DDFFC-9813-4467-BC48-2F397DC40C5D}" type="pres">
      <dgm:prSet presAssocID="{4DCC67A4-B764-418C-B03F-FF838F1B05B0}" presName="sibTrans" presStyleCnt="0"/>
      <dgm:spPr/>
    </dgm:pt>
    <dgm:pt modelId="{CA2F1B4D-D7EC-4221-ACE5-BED4898B66C4}" type="pres">
      <dgm:prSet presAssocID="{530FF2DB-5B87-4C91-85A3-13968E707BE9}" presName="node" presStyleLbl="node1" presStyleIdx="2" presStyleCnt="5">
        <dgm:presLayoutVars>
          <dgm:bulletEnabled val="1"/>
        </dgm:presLayoutVars>
      </dgm:prSet>
      <dgm:spPr/>
    </dgm:pt>
    <dgm:pt modelId="{6D480183-77C0-458C-B4A3-852B15D5C58E}" type="pres">
      <dgm:prSet presAssocID="{79B4DB4C-0E4D-49EA-BB4A-B2C6026C1428}" presName="sibTrans" presStyleCnt="0"/>
      <dgm:spPr/>
    </dgm:pt>
    <dgm:pt modelId="{D7E53C6C-7248-48AE-B8AA-390673FAF4DB}" type="pres">
      <dgm:prSet presAssocID="{0434B0F9-5EBB-4482-97BB-32170BF38879}" presName="node" presStyleLbl="node1" presStyleIdx="3" presStyleCnt="5">
        <dgm:presLayoutVars>
          <dgm:bulletEnabled val="1"/>
        </dgm:presLayoutVars>
      </dgm:prSet>
      <dgm:spPr/>
    </dgm:pt>
    <dgm:pt modelId="{0007EB3D-8DB8-4259-9B41-633125C0AF6D}" type="pres">
      <dgm:prSet presAssocID="{6759189A-8C3D-448D-9A76-C9EA0A3E838A}" presName="sibTrans" presStyleCnt="0"/>
      <dgm:spPr/>
    </dgm:pt>
    <dgm:pt modelId="{6C5E97DB-1FB2-408B-A0B3-74AD901B8E50}" type="pres">
      <dgm:prSet presAssocID="{5DDDEE1C-C91A-494D-86FE-F4F5BE31354C}" presName="node" presStyleLbl="node1" presStyleIdx="4" presStyleCnt="5">
        <dgm:presLayoutVars>
          <dgm:bulletEnabled val="1"/>
        </dgm:presLayoutVars>
      </dgm:prSet>
      <dgm:spPr/>
    </dgm:pt>
  </dgm:ptLst>
  <dgm:cxnLst>
    <dgm:cxn modelId="{D4D2590E-8B09-48DD-8239-4B1F68E660F2}" type="presOf" srcId="{0434B0F9-5EBB-4482-97BB-32170BF38879}" destId="{D7E53C6C-7248-48AE-B8AA-390673FAF4DB}" srcOrd="0" destOrd="0" presId="urn:microsoft.com/office/officeart/2005/8/layout/default"/>
    <dgm:cxn modelId="{8D096A19-C12C-4C53-AB41-C183707D8295}" srcId="{BAB47D68-1993-477E-9D84-6062A866949F}" destId="{5DDDEE1C-C91A-494D-86FE-F4F5BE31354C}" srcOrd="4" destOrd="0" parTransId="{1E4DED35-F913-4513-8279-DFB09C14936D}" sibTransId="{02C64045-61CC-478F-A222-B7068065A7C7}"/>
    <dgm:cxn modelId="{F8591336-CEEE-44FC-9C3F-CC31ECE85924}" type="presOf" srcId="{BAB47D68-1993-477E-9D84-6062A866949F}" destId="{8AE3D333-A099-4920-816E-955205143FFD}" srcOrd="0" destOrd="0" presId="urn:microsoft.com/office/officeart/2005/8/layout/default"/>
    <dgm:cxn modelId="{5D7D9CA6-D5CB-4E7F-86CA-8987E175C34D}" type="presOf" srcId="{09ACCF64-F857-4310-BBB4-C001F70D021E}" destId="{60828BDA-42F2-4113-B4AE-27CFC550F9B9}" srcOrd="0" destOrd="0" presId="urn:microsoft.com/office/officeart/2005/8/layout/default"/>
    <dgm:cxn modelId="{BB62A2B4-8378-4FBA-9EE2-AEF4296B1E6B}" srcId="{BAB47D68-1993-477E-9D84-6062A866949F}" destId="{A8C584AE-E303-4CDA-ABBA-7DC62FFB8F69}" srcOrd="1" destOrd="0" parTransId="{2502E828-F678-4B3B-9127-8D67A7EB0185}" sibTransId="{4DCC67A4-B764-418C-B03F-FF838F1B05B0}"/>
    <dgm:cxn modelId="{D511DAB9-969D-4A9F-B66C-DD3112A2E1B1}" srcId="{BAB47D68-1993-477E-9D84-6062A866949F}" destId="{0434B0F9-5EBB-4482-97BB-32170BF38879}" srcOrd="3" destOrd="0" parTransId="{EEECF0D7-462F-48ED-99A9-2B9A1C2722D5}" sibTransId="{6759189A-8C3D-448D-9A76-C9EA0A3E838A}"/>
    <dgm:cxn modelId="{656C1BD5-8735-447F-B83F-2DBD28BC23AB}" type="presOf" srcId="{530FF2DB-5B87-4C91-85A3-13968E707BE9}" destId="{CA2F1B4D-D7EC-4221-ACE5-BED4898B66C4}" srcOrd="0" destOrd="0" presId="urn:microsoft.com/office/officeart/2005/8/layout/default"/>
    <dgm:cxn modelId="{8D73B0DF-5881-4DFC-B59F-B6FD9D571A72}" type="presOf" srcId="{5DDDEE1C-C91A-494D-86FE-F4F5BE31354C}" destId="{6C5E97DB-1FB2-408B-A0B3-74AD901B8E50}" srcOrd="0" destOrd="0" presId="urn:microsoft.com/office/officeart/2005/8/layout/default"/>
    <dgm:cxn modelId="{D25D62E5-1D83-4091-9D0F-7A8ABCC3D948}" srcId="{BAB47D68-1993-477E-9D84-6062A866949F}" destId="{09ACCF64-F857-4310-BBB4-C001F70D021E}" srcOrd="0" destOrd="0" parTransId="{C8BE01EA-B039-41B5-9D55-90DC2137F770}" sibTransId="{855B1DA1-B094-48A8-8C08-B3B3B8A4D69B}"/>
    <dgm:cxn modelId="{50A2B0E6-6443-4E8C-BD30-0877365F917C}" srcId="{BAB47D68-1993-477E-9D84-6062A866949F}" destId="{530FF2DB-5B87-4C91-85A3-13968E707BE9}" srcOrd="2" destOrd="0" parTransId="{04B2C53B-A4CF-4283-BF54-F5089CB65C06}" sibTransId="{79B4DB4C-0E4D-49EA-BB4A-B2C6026C1428}"/>
    <dgm:cxn modelId="{98AA6BF4-5C72-4F44-A22D-071ADF425A87}" type="presOf" srcId="{A8C584AE-E303-4CDA-ABBA-7DC62FFB8F69}" destId="{88FA9FFA-E001-4647-929B-EFF87439E462}" srcOrd="0" destOrd="0" presId="urn:microsoft.com/office/officeart/2005/8/layout/default"/>
    <dgm:cxn modelId="{8BF6D007-39F6-4EEA-B2FD-DF27D8C6034D}" type="presParOf" srcId="{8AE3D333-A099-4920-816E-955205143FFD}" destId="{60828BDA-42F2-4113-B4AE-27CFC550F9B9}" srcOrd="0" destOrd="0" presId="urn:microsoft.com/office/officeart/2005/8/layout/default"/>
    <dgm:cxn modelId="{55D47672-C8C0-4ECF-8BC0-1756435239DD}" type="presParOf" srcId="{8AE3D333-A099-4920-816E-955205143FFD}" destId="{A4B846B7-42B7-4CC2-B6B5-E467DCFA8433}" srcOrd="1" destOrd="0" presId="urn:microsoft.com/office/officeart/2005/8/layout/default"/>
    <dgm:cxn modelId="{B3C03816-1ACC-4EEA-986B-DB458F414FBF}" type="presParOf" srcId="{8AE3D333-A099-4920-816E-955205143FFD}" destId="{88FA9FFA-E001-4647-929B-EFF87439E462}" srcOrd="2" destOrd="0" presId="urn:microsoft.com/office/officeart/2005/8/layout/default"/>
    <dgm:cxn modelId="{D4B931CF-9C75-4177-A434-584ED1E2E91A}" type="presParOf" srcId="{8AE3D333-A099-4920-816E-955205143FFD}" destId="{2A3DDFFC-9813-4467-BC48-2F397DC40C5D}" srcOrd="3" destOrd="0" presId="urn:microsoft.com/office/officeart/2005/8/layout/default"/>
    <dgm:cxn modelId="{342E2E2D-B388-45B2-99DF-5535DB65B203}" type="presParOf" srcId="{8AE3D333-A099-4920-816E-955205143FFD}" destId="{CA2F1B4D-D7EC-4221-ACE5-BED4898B66C4}" srcOrd="4" destOrd="0" presId="urn:microsoft.com/office/officeart/2005/8/layout/default"/>
    <dgm:cxn modelId="{5D76E498-C436-4668-8094-AE5643CD5678}" type="presParOf" srcId="{8AE3D333-A099-4920-816E-955205143FFD}" destId="{6D480183-77C0-458C-B4A3-852B15D5C58E}" srcOrd="5" destOrd="0" presId="urn:microsoft.com/office/officeart/2005/8/layout/default"/>
    <dgm:cxn modelId="{7CE29C6D-09E6-4C17-B567-B733018359E6}" type="presParOf" srcId="{8AE3D333-A099-4920-816E-955205143FFD}" destId="{D7E53C6C-7248-48AE-B8AA-390673FAF4DB}" srcOrd="6" destOrd="0" presId="urn:microsoft.com/office/officeart/2005/8/layout/default"/>
    <dgm:cxn modelId="{5F0DBDDA-07D4-41E6-83EA-6591314A859D}" type="presParOf" srcId="{8AE3D333-A099-4920-816E-955205143FFD}" destId="{0007EB3D-8DB8-4259-9B41-633125C0AF6D}" srcOrd="7" destOrd="0" presId="urn:microsoft.com/office/officeart/2005/8/layout/default"/>
    <dgm:cxn modelId="{B3E455C2-5F3C-4C1E-8F62-2D4907FD6DAC}" type="presParOf" srcId="{8AE3D333-A099-4920-816E-955205143FFD}" destId="{6C5E97DB-1FB2-408B-A0B3-74AD901B8E5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31F4B2-ED74-4D3E-AFC1-974BA5B4793A}" type="doc">
      <dgm:prSet loTypeId="urn:microsoft.com/office/officeart/2005/8/layout/chevron1" loCatId="process" qsTypeId="urn:microsoft.com/office/officeart/2005/8/quickstyle/simple4" qsCatId="simple" csTypeId="urn:microsoft.com/office/officeart/2005/8/colors/colorful2" csCatId="colorful"/>
      <dgm:spPr/>
      <dgm:t>
        <a:bodyPr/>
        <a:lstStyle/>
        <a:p>
          <a:endParaRPr lang="en-US"/>
        </a:p>
      </dgm:t>
    </dgm:pt>
    <dgm:pt modelId="{2745A186-8990-4EF7-B56F-E4647A50C33B}">
      <dgm:prSet/>
      <dgm:spPr/>
      <dgm:t>
        <a:bodyPr/>
        <a:lstStyle/>
        <a:p>
          <a:r>
            <a:rPr lang="en-US"/>
            <a:t>EWP2:Enhanced Weighted Portfolio 2, an improved version of a weighted portfolio strategy for forex trading, incorporating specific enhancements and criteria for assigning weights to different currency pairs.</a:t>
          </a:r>
        </a:p>
      </dgm:t>
    </dgm:pt>
    <dgm:pt modelId="{C51D4877-9CD9-454E-AACE-C112C36FDA44}" type="parTrans" cxnId="{74FB41D9-E99A-444E-9899-87318B5D021C}">
      <dgm:prSet/>
      <dgm:spPr/>
      <dgm:t>
        <a:bodyPr/>
        <a:lstStyle/>
        <a:p>
          <a:endParaRPr lang="en-US"/>
        </a:p>
      </dgm:t>
    </dgm:pt>
    <dgm:pt modelId="{86F0D200-DC5D-48FE-92A7-B7703CEC95DF}" type="sibTrans" cxnId="{74FB41D9-E99A-444E-9899-87318B5D021C}">
      <dgm:prSet/>
      <dgm:spPr/>
      <dgm:t>
        <a:bodyPr/>
        <a:lstStyle/>
        <a:p>
          <a:endParaRPr lang="en-US"/>
        </a:p>
      </dgm:t>
    </dgm:pt>
    <dgm:pt modelId="{283760E1-45C7-4783-8E88-26478AF435F8}">
      <dgm:prSet/>
      <dgm:spPr/>
      <dgm:t>
        <a:bodyPr/>
        <a:lstStyle/>
        <a:p>
          <a:r>
            <a:rPr lang="en-US"/>
            <a:t>KCP2:Enhanced Kelly Criterion Portfolio 2, an advanced version of the Kelly criterion portfolio strategy specifically designed for forex trading. It utilizes the Kelly criterion to determine the optimal allocation of capital among forex trades, incorporating enhancements or modifications to enhance performance and account for expected returns and risks.</a:t>
          </a:r>
        </a:p>
      </dgm:t>
    </dgm:pt>
    <dgm:pt modelId="{B7BE8447-D984-41A2-A745-F2BBAD9997DC}" type="parTrans" cxnId="{024D287C-F6E1-4BE3-81FD-3E99DC2D11B4}">
      <dgm:prSet/>
      <dgm:spPr/>
      <dgm:t>
        <a:bodyPr/>
        <a:lstStyle/>
        <a:p>
          <a:endParaRPr lang="en-US"/>
        </a:p>
      </dgm:t>
    </dgm:pt>
    <dgm:pt modelId="{8279BA2F-A026-47C3-9344-D918A0BEAE58}" type="sibTrans" cxnId="{024D287C-F6E1-4BE3-81FD-3E99DC2D11B4}">
      <dgm:prSet/>
      <dgm:spPr/>
      <dgm:t>
        <a:bodyPr/>
        <a:lstStyle/>
        <a:p>
          <a:endParaRPr lang="en-US"/>
        </a:p>
      </dgm:t>
    </dgm:pt>
    <dgm:pt modelId="{65350DB4-0CA7-46E0-9535-4667B06AEBCF}" type="pres">
      <dgm:prSet presAssocID="{4031F4B2-ED74-4D3E-AFC1-974BA5B4793A}" presName="Name0" presStyleCnt="0">
        <dgm:presLayoutVars>
          <dgm:dir/>
          <dgm:animLvl val="lvl"/>
          <dgm:resizeHandles val="exact"/>
        </dgm:presLayoutVars>
      </dgm:prSet>
      <dgm:spPr/>
    </dgm:pt>
    <dgm:pt modelId="{AABDCA51-97B2-4B2B-89F2-9607F43AF1A4}" type="pres">
      <dgm:prSet presAssocID="{2745A186-8990-4EF7-B56F-E4647A50C33B}" presName="parTxOnly" presStyleLbl="node1" presStyleIdx="0" presStyleCnt="2">
        <dgm:presLayoutVars>
          <dgm:chMax val="0"/>
          <dgm:chPref val="0"/>
          <dgm:bulletEnabled val="1"/>
        </dgm:presLayoutVars>
      </dgm:prSet>
      <dgm:spPr/>
    </dgm:pt>
    <dgm:pt modelId="{02A69FA3-5407-4D45-B789-027E2C78583A}" type="pres">
      <dgm:prSet presAssocID="{86F0D200-DC5D-48FE-92A7-B7703CEC95DF}" presName="parTxOnlySpace" presStyleCnt="0"/>
      <dgm:spPr/>
    </dgm:pt>
    <dgm:pt modelId="{E471EEF0-5AEF-413C-A311-736EFC2C2332}" type="pres">
      <dgm:prSet presAssocID="{283760E1-45C7-4783-8E88-26478AF435F8}" presName="parTxOnly" presStyleLbl="node1" presStyleIdx="1" presStyleCnt="2">
        <dgm:presLayoutVars>
          <dgm:chMax val="0"/>
          <dgm:chPref val="0"/>
          <dgm:bulletEnabled val="1"/>
        </dgm:presLayoutVars>
      </dgm:prSet>
      <dgm:spPr/>
    </dgm:pt>
  </dgm:ptLst>
  <dgm:cxnLst>
    <dgm:cxn modelId="{024D287C-F6E1-4BE3-81FD-3E99DC2D11B4}" srcId="{4031F4B2-ED74-4D3E-AFC1-974BA5B4793A}" destId="{283760E1-45C7-4783-8E88-26478AF435F8}" srcOrd="1" destOrd="0" parTransId="{B7BE8447-D984-41A2-A745-F2BBAD9997DC}" sibTransId="{8279BA2F-A026-47C3-9344-D918A0BEAE58}"/>
    <dgm:cxn modelId="{373F307E-4FE3-4974-A395-A623A4DE80D1}" type="presOf" srcId="{4031F4B2-ED74-4D3E-AFC1-974BA5B4793A}" destId="{65350DB4-0CA7-46E0-9535-4667B06AEBCF}" srcOrd="0" destOrd="0" presId="urn:microsoft.com/office/officeart/2005/8/layout/chevron1"/>
    <dgm:cxn modelId="{9388ABD3-5A64-4BEF-B0ED-61A75DB12FD2}" type="presOf" srcId="{2745A186-8990-4EF7-B56F-E4647A50C33B}" destId="{AABDCA51-97B2-4B2B-89F2-9607F43AF1A4}" srcOrd="0" destOrd="0" presId="urn:microsoft.com/office/officeart/2005/8/layout/chevron1"/>
    <dgm:cxn modelId="{74FB41D9-E99A-444E-9899-87318B5D021C}" srcId="{4031F4B2-ED74-4D3E-AFC1-974BA5B4793A}" destId="{2745A186-8990-4EF7-B56F-E4647A50C33B}" srcOrd="0" destOrd="0" parTransId="{C51D4877-9CD9-454E-AACE-C112C36FDA44}" sibTransId="{86F0D200-DC5D-48FE-92A7-B7703CEC95DF}"/>
    <dgm:cxn modelId="{487DAFE7-994C-4383-A7A2-DFF78F4EED49}" type="presOf" srcId="{283760E1-45C7-4783-8E88-26478AF435F8}" destId="{E471EEF0-5AEF-413C-A311-736EFC2C2332}" srcOrd="0" destOrd="0" presId="urn:microsoft.com/office/officeart/2005/8/layout/chevron1"/>
    <dgm:cxn modelId="{2FEEE0C9-BBBD-4DF5-98EA-83AC5E755CD9}" type="presParOf" srcId="{65350DB4-0CA7-46E0-9535-4667B06AEBCF}" destId="{AABDCA51-97B2-4B2B-89F2-9607F43AF1A4}" srcOrd="0" destOrd="0" presId="urn:microsoft.com/office/officeart/2005/8/layout/chevron1"/>
    <dgm:cxn modelId="{631A0486-71A8-4CF6-A02B-DE00CE257C3B}" type="presParOf" srcId="{65350DB4-0CA7-46E0-9535-4667B06AEBCF}" destId="{02A69FA3-5407-4D45-B789-027E2C78583A}" srcOrd="1" destOrd="0" presId="urn:microsoft.com/office/officeart/2005/8/layout/chevron1"/>
    <dgm:cxn modelId="{E26FB0F9-99AA-4A73-AA6A-A5016FD91F70}" type="presParOf" srcId="{65350DB4-0CA7-46E0-9535-4667B06AEBCF}" destId="{E471EEF0-5AEF-413C-A311-736EFC2C2332}"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3BB3B-2E46-4359-9FB0-420C3B4A4500}">
      <dsp:nvSpPr>
        <dsp:cNvPr id="0" name=""/>
        <dsp:cNvSpPr/>
      </dsp:nvSpPr>
      <dsp:spPr>
        <a:xfrm>
          <a:off x="1138410" y="325885"/>
          <a:ext cx="312628" cy="148782"/>
        </a:xfrm>
        <a:custGeom>
          <a:avLst/>
          <a:gdLst/>
          <a:ahLst/>
          <a:cxnLst/>
          <a:rect l="0" t="0" r="0" b="0"/>
          <a:pathLst>
            <a:path>
              <a:moveTo>
                <a:pt x="0" y="0"/>
              </a:moveTo>
              <a:lnTo>
                <a:pt x="0" y="101391"/>
              </a:lnTo>
              <a:lnTo>
                <a:pt x="312628" y="101391"/>
              </a:lnTo>
              <a:lnTo>
                <a:pt x="312628" y="14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DBED3-C8C8-44D9-813A-0B56F7A1EBCB}">
      <dsp:nvSpPr>
        <dsp:cNvPr id="0" name=""/>
        <dsp:cNvSpPr/>
      </dsp:nvSpPr>
      <dsp:spPr>
        <a:xfrm>
          <a:off x="825781" y="799517"/>
          <a:ext cx="312628" cy="148782"/>
        </a:xfrm>
        <a:custGeom>
          <a:avLst/>
          <a:gdLst/>
          <a:ahLst/>
          <a:cxnLst/>
          <a:rect l="0" t="0" r="0" b="0"/>
          <a:pathLst>
            <a:path>
              <a:moveTo>
                <a:pt x="0" y="0"/>
              </a:moveTo>
              <a:lnTo>
                <a:pt x="0" y="101391"/>
              </a:lnTo>
              <a:lnTo>
                <a:pt x="312628" y="101391"/>
              </a:lnTo>
              <a:lnTo>
                <a:pt x="312628" y="148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753BD0-CB19-441F-A49C-8B4259649320}">
      <dsp:nvSpPr>
        <dsp:cNvPr id="0" name=""/>
        <dsp:cNvSpPr/>
      </dsp:nvSpPr>
      <dsp:spPr>
        <a:xfrm>
          <a:off x="513153" y="799517"/>
          <a:ext cx="312628" cy="148782"/>
        </a:xfrm>
        <a:custGeom>
          <a:avLst/>
          <a:gdLst/>
          <a:ahLst/>
          <a:cxnLst/>
          <a:rect l="0" t="0" r="0" b="0"/>
          <a:pathLst>
            <a:path>
              <a:moveTo>
                <a:pt x="312628" y="0"/>
              </a:moveTo>
              <a:lnTo>
                <a:pt x="312628" y="101391"/>
              </a:lnTo>
              <a:lnTo>
                <a:pt x="0" y="101391"/>
              </a:lnTo>
              <a:lnTo>
                <a:pt x="0" y="148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0AC82D-F801-4B95-9B19-70514B4D19D4}">
      <dsp:nvSpPr>
        <dsp:cNvPr id="0" name=""/>
        <dsp:cNvSpPr/>
      </dsp:nvSpPr>
      <dsp:spPr>
        <a:xfrm>
          <a:off x="825781" y="325885"/>
          <a:ext cx="312628" cy="148782"/>
        </a:xfrm>
        <a:custGeom>
          <a:avLst/>
          <a:gdLst/>
          <a:ahLst/>
          <a:cxnLst/>
          <a:rect l="0" t="0" r="0" b="0"/>
          <a:pathLst>
            <a:path>
              <a:moveTo>
                <a:pt x="312628" y="0"/>
              </a:moveTo>
              <a:lnTo>
                <a:pt x="312628" y="101391"/>
              </a:lnTo>
              <a:lnTo>
                <a:pt x="0" y="101391"/>
              </a:lnTo>
              <a:lnTo>
                <a:pt x="0" y="14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A4C3CE-73A2-4F92-A94F-C10C723C2536}">
      <dsp:nvSpPr>
        <dsp:cNvPr id="0" name=""/>
        <dsp:cNvSpPr/>
      </dsp:nvSpPr>
      <dsp:spPr>
        <a:xfrm>
          <a:off x="882623" y="1035"/>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F9EE5-413A-4C9D-945B-8F36C48FE30E}">
      <dsp:nvSpPr>
        <dsp:cNvPr id="0" name=""/>
        <dsp:cNvSpPr/>
      </dsp:nvSpPr>
      <dsp:spPr>
        <a:xfrm>
          <a:off x="939465" y="55034"/>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CFO</a:t>
          </a:r>
        </a:p>
      </dsp:txBody>
      <dsp:txXfrm>
        <a:off x="948980" y="64549"/>
        <a:ext cx="492544" cy="305819"/>
      </dsp:txXfrm>
    </dsp:sp>
    <dsp:sp modelId="{120A5E39-44E7-40E8-9EDA-902CCC3E2C85}">
      <dsp:nvSpPr>
        <dsp:cNvPr id="0" name=""/>
        <dsp:cNvSpPr/>
      </dsp:nvSpPr>
      <dsp:spPr>
        <a:xfrm>
          <a:off x="569994" y="474667"/>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B7066-7A5D-4E54-ADB3-602C7C85BF11}">
      <dsp:nvSpPr>
        <dsp:cNvPr id="0" name=""/>
        <dsp:cNvSpPr/>
      </dsp:nvSpPr>
      <dsp:spPr>
        <a:xfrm>
          <a:off x="626836" y="528667"/>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Accounting</a:t>
          </a:r>
        </a:p>
      </dsp:txBody>
      <dsp:txXfrm>
        <a:off x="636351" y="538182"/>
        <a:ext cx="492544" cy="305819"/>
      </dsp:txXfrm>
    </dsp:sp>
    <dsp:sp modelId="{F2425B2F-5314-4F1F-93DE-55195103A0F7}">
      <dsp:nvSpPr>
        <dsp:cNvPr id="0" name=""/>
        <dsp:cNvSpPr/>
      </dsp:nvSpPr>
      <dsp:spPr>
        <a:xfrm>
          <a:off x="257366" y="948300"/>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CD8C2-98F2-4D5A-8D4F-122828B6B8ED}">
      <dsp:nvSpPr>
        <dsp:cNvPr id="0" name=""/>
        <dsp:cNvSpPr/>
      </dsp:nvSpPr>
      <dsp:spPr>
        <a:xfrm>
          <a:off x="314207" y="1002299"/>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AR</a:t>
          </a:r>
        </a:p>
      </dsp:txBody>
      <dsp:txXfrm>
        <a:off x="323722" y="1011814"/>
        <a:ext cx="492544" cy="305819"/>
      </dsp:txXfrm>
    </dsp:sp>
    <dsp:sp modelId="{6D10AEDF-2065-4097-A313-06C6D8EC767C}">
      <dsp:nvSpPr>
        <dsp:cNvPr id="0" name=""/>
        <dsp:cNvSpPr/>
      </dsp:nvSpPr>
      <dsp:spPr>
        <a:xfrm>
          <a:off x="882623" y="948300"/>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0C192-95F4-4ED7-8305-3A80135C2B9A}">
      <dsp:nvSpPr>
        <dsp:cNvPr id="0" name=""/>
        <dsp:cNvSpPr/>
      </dsp:nvSpPr>
      <dsp:spPr>
        <a:xfrm>
          <a:off x="939465" y="1002299"/>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AP</a:t>
          </a:r>
        </a:p>
      </dsp:txBody>
      <dsp:txXfrm>
        <a:off x="948980" y="1011814"/>
        <a:ext cx="492544" cy="305819"/>
      </dsp:txXfrm>
    </dsp:sp>
    <dsp:sp modelId="{32E9A6E8-19AD-47CD-A0E5-A7B797D8513C}">
      <dsp:nvSpPr>
        <dsp:cNvPr id="0" name=""/>
        <dsp:cNvSpPr/>
      </dsp:nvSpPr>
      <dsp:spPr>
        <a:xfrm>
          <a:off x="1195252" y="474667"/>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8371E-B84D-43FB-9BC2-4BDEB883B712}">
      <dsp:nvSpPr>
        <dsp:cNvPr id="0" name=""/>
        <dsp:cNvSpPr/>
      </dsp:nvSpPr>
      <dsp:spPr>
        <a:xfrm>
          <a:off x="1252093" y="528667"/>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FP&amp;A</a:t>
          </a:r>
        </a:p>
      </dsp:txBody>
      <dsp:txXfrm>
        <a:off x="1261608" y="538182"/>
        <a:ext cx="492544" cy="3058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38216-A7FB-445B-A974-A3F6633F5081}">
      <dsp:nvSpPr>
        <dsp:cNvPr id="0" name=""/>
        <dsp:cNvSpPr/>
      </dsp:nvSpPr>
      <dsp:spPr>
        <a:xfrm rot="5400000">
          <a:off x="-219249" y="1333884"/>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C2E4F0-4623-4BB4-A93F-2B161F3412C9}">
      <dsp:nvSpPr>
        <dsp:cNvPr id="0" name=""/>
        <dsp:cNvSpPr/>
      </dsp:nvSpPr>
      <dsp:spPr>
        <a:xfrm>
          <a:off x="24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study uses data from five currency pairs spanning the period ;2006-2016.</a:t>
          </a:r>
          <a:endParaRPr lang="en-IN" sz="800" kern="1200"/>
        </a:p>
      </dsp:txBody>
      <dsp:txXfrm>
        <a:off x="25685" y="723826"/>
        <a:ext cx="1276436" cy="747263"/>
      </dsp:txXfrm>
    </dsp:sp>
    <dsp:sp modelId="{1BE7E508-3D79-405F-BBAB-59B04BBC519E}">
      <dsp:nvSpPr>
        <dsp:cNvPr id="0" name=""/>
        <dsp:cNvSpPr/>
      </dsp:nvSpPr>
      <dsp:spPr>
        <a:xfrm rot="5400000">
          <a:off x="-219249" y="2326083"/>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29C147E-9607-4A14-99CF-BD8768DBC5AA}">
      <dsp:nvSpPr>
        <dsp:cNvPr id="0" name=""/>
        <dsp:cNvSpPr/>
      </dsp:nvSpPr>
      <dsp:spPr>
        <a:xfrm>
          <a:off x="2437" y="1692777"/>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first four-year period (2006-2009) is used to optimize the trading system's parameters.</a:t>
          </a:r>
          <a:r>
            <a:rPr lang="en-US" sz="800" b="0" i="0" kern="1200"/>
            <a:t>​</a:t>
          </a:r>
          <a:endParaRPr lang="en-IN" sz="800" kern="1200"/>
        </a:p>
      </dsp:txBody>
      <dsp:txXfrm>
        <a:off x="25685" y="1716025"/>
        <a:ext cx="1276436" cy="747263"/>
      </dsp:txXfrm>
    </dsp:sp>
    <dsp:sp modelId="{7D321B88-8DA1-4F93-9294-6697CC728D8C}">
      <dsp:nvSpPr>
        <dsp:cNvPr id="0" name=""/>
        <dsp:cNvSpPr/>
      </dsp:nvSpPr>
      <dsp:spPr>
        <a:xfrm>
          <a:off x="276850" y="2822182"/>
          <a:ext cx="1749673"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D173317-360F-40A3-8267-A73782CDB046}">
      <dsp:nvSpPr>
        <dsp:cNvPr id="0" name=""/>
        <dsp:cNvSpPr/>
      </dsp:nvSpPr>
      <dsp:spPr>
        <a:xfrm>
          <a:off x="2437" y="2684976"/>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optimized system is applied to the 2010-2016 period using a walk-forward testing approach.</a:t>
          </a:r>
          <a:endParaRPr lang="en-IN" sz="800" kern="1200"/>
        </a:p>
      </dsp:txBody>
      <dsp:txXfrm>
        <a:off x="25685" y="2708224"/>
        <a:ext cx="1276436" cy="747263"/>
      </dsp:txXfrm>
    </dsp:sp>
    <dsp:sp modelId="{B0394C6D-BB84-4E98-BF5D-A350F31AFA51}">
      <dsp:nvSpPr>
        <dsp:cNvPr id="0" name=""/>
        <dsp:cNvSpPr/>
      </dsp:nvSpPr>
      <dsp:spPr>
        <a:xfrm rot="16200000">
          <a:off x="1540250" y="2326083"/>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3A9579-3F5C-4002-AD73-ED29661C1421}">
      <dsp:nvSpPr>
        <dsp:cNvPr id="0" name=""/>
        <dsp:cNvSpPr/>
      </dsp:nvSpPr>
      <dsp:spPr>
        <a:xfrm>
          <a:off x="1761937" y="2684976"/>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training window is three years, followed by a one-year testing window and a one-year evaluation set.</a:t>
          </a:r>
          <a:endParaRPr lang="en-IN" sz="800" kern="1200"/>
        </a:p>
      </dsp:txBody>
      <dsp:txXfrm>
        <a:off x="1785185" y="2708224"/>
        <a:ext cx="1276436" cy="747263"/>
      </dsp:txXfrm>
    </dsp:sp>
    <dsp:sp modelId="{00A90A8A-FA8C-4426-9A0A-FDC92E17419F}">
      <dsp:nvSpPr>
        <dsp:cNvPr id="0" name=""/>
        <dsp:cNvSpPr/>
      </dsp:nvSpPr>
      <dsp:spPr>
        <a:xfrm rot="16200000">
          <a:off x="1540250" y="1333884"/>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480EFC-704E-494A-A847-16C643A172F5}">
      <dsp:nvSpPr>
        <dsp:cNvPr id="0" name=""/>
        <dsp:cNvSpPr/>
      </dsp:nvSpPr>
      <dsp:spPr>
        <a:xfrm>
          <a:off x="1761937" y="1692777"/>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Signals produced by the MRB channel strategy during the 2006-2008 period serve as training data for DTs.</a:t>
          </a:r>
          <a:endParaRPr lang="en-IN" sz="800" kern="1200"/>
        </a:p>
      </dsp:txBody>
      <dsp:txXfrm>
        <a:off x="1785185" y="1716025"/>
        <a:ext cx="1276436" cy="747263"/>
      </dsp:txXfrm>
    </dsp:sp>
    <dsp:sp modelId="{8CCC864F-3283-48A1-A54D-E9E25BA36D9C}">
      <dsp:nvSpPr>
        <dsp:cNvPr id="0" name=""/>
        <dsp:cNvSpPr/>
      </dsp:nvSpPr>
      <dsp:spPr>
        <a:xfrm>
          <a:off x="2036350" y="837784"/>
          <a:ext cx="1749673"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0627FDA-27A0-47CA-A90A-2BF1F08730E6}">
      <dsp:nvSpPr>
        <dsp:cNvPr id="0" name=""/>
        <dsp:cNvSpPr/>
      </dsp:nvSpPr>
      <dsp:spPr>
        <a:xfrm>
          <a:off x="17619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Signals from 2009 are used for testing, and the signals produced in 2010 are used for evaluation.</a:t>
          </a:r>
          <a:endParaRPr lang="en-IN" sz="800" kern="1200"/>
        </a:p>
      </dsp:txBody>
      <dsp:txXfrm>
        <a:off x="1785185" y="723826"/>
        <a:ext cx="1276436" cy="747263"/>
      </dsp:txXfrm>
    </dsp:sp>
    <dsp:sp modelId="{452D16C2-32D8-4418-B6C9-12D8F8C80247}">
      <dsp:nvSpPr>
        <dsp:cNvPr id="0" name=""/>
        <dsp:cNvSpPr/>
      </dsp:nvSpPr>
      <dsp:spPr>
        <a:xfrm>
          <a:off x="35214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System predicts the profitability of signals in 2010 and then moves forward by one year, repeating the process for subsequent years.</a:t>
          </a:r>
          <a:endParaRPr lang="en-IN" sz="800" kern="1200"/>
        </a:p>
      </dsp:txBody>
      <dsp:txXfrm>
        <a:off x="3544685" y="723826"/>
        <a:ext cx="1276436" cy="7472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7ADF-0C12-45E3-A13A-30C2CC29E76A}">
      <dsp:nvSpPr>
        <dsp:cNvPr id="0" name=""/>
        <dsp:cNvSpPr/>
      </dsp:nvSpPr>
      <dsp:spPr>
        <a:xfrm>
          <a:off x="850790" y="40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1229-FA72-4657-838F-B73A1366B687}">
      <dsp:nvSpPr>
        <dsp:cNvPr id="0" name=""/>
        <dsp:cNvSpPr/>
      </dsp:nvSpPr>
      <dsp:spPr>
        <a:xfrm>
          <a:off x="969116" y="118731"/>
          <a:ext cx="326804" cy="326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6D87D-6A2F-42D1-B59E-19EF65336B61}">
      <dsp:nvSpPr>
        <dsp:cNvPr id="0" name=""/>
        <dsp:cNvSpPr/>
      </dsp:nvSpPr>
      <dsp:spPr>
        <a:xfrm>
          <a:off x="1534987" y="40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data is divided into overlapping training-testing-validation sets.</a:t>
          </a:r>
        </a:p>
      </dsp:txBody>
      <dsp:txXfrm>
        <a:off x="1534987" y="405"/>
        <a:ext cx="1328146" cy="563456"/>
      </dsp:txXfrm>
    </dsp:sp>
    <dsp:sp modelId="{F28F4872-561C-41B3-9DC0-7BDCA42C6C04}">
      <dsp:nvSpPr>
        <dsp:cNvPr id="0" name=""/>
        <dsp:cNvSpPr/>
      </dsp:nvSpPr>
      <dsp:spPr>
        <a:xfrm>
          <a:off x="3094553" y="40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51838-A6A4-4789-88C1-590B38B63622}">
      <dsp:nvSpPr>
        <dsp:cNvPr id="0" name=""/>
        <dsp:cNvSpPr/>
      </dsp:nvSpPr>
      <dsp:spPr>
        <a:xfrm>
          <a:off x="3212879" y="118731"/>
          <a:ext cx="326804" cy="326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33E32-00EB-4B14-8EE1-797FF1118EA6}">
      <dsp:nvSpPr>
        <dsp:cNvPr id="0" name=""/>
        <dsp:cNvSpPr/>
      </dsp:nvSpPr>
      <dsp:spPr>
        <a:xfrm>
          <a:off x="3778750" y="40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approach aims to mimic real-life trading and assess the model's robustness.</a:t>
          </a:r>
        </a:p>
      </dsp:txBody>
      <dsp:txXfrm>
        <a:off x="3778750" y="405"/>
        <a:ext cx="1328146" cy="563456"/>
      </dsp:txXfrm>
    </dsp:sp>
    <dsp:sp modelId="{EFF95BF7-3B2A-4DF2-B1CD-FEE8D9B3F3CE}">
      <dsp:nvSpPr>
        <dsp:cNvPr id="0" name=""/>
        <dsp:cNvSpPr/>
      </dsp:nvSpPr>
      <dsp:spPr>
        <a:xfrm>
          <a:off x="850790" y="95588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CEADF-8D49-4E66-BF67-2118D863B84A}">
      <dsp:nvSpPr>
        <dsp:cNvPr id="0" name=""/>
        <dsp:cNvSpPr/>
      </dsp:nvSpPr>
      <dsp:spPr>
        <a:xfrm>
          <a:off x="969116" y="1074211"/>
          <a:ext cx="326804" cy="326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C82F6-754B-44A4-BA1D-76A349428C8D}">
      <dsp:nvSpPr>
        <dsp:cNvPr id="0" name=""/>
        <dsp:cNvSpPr/>
      </dsp:nvSpPr>
      <dsp:spPr>
        <a:xfrm>
          <a:off x="1534987" y="95588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Frequent retraining is performed on a large out-of-sample dataset.</a:t>
          </a:r>
        </a:p>
      </dsp:txBody>
      <dsp:txXfrm>
        <a:off x="1534987" y="955885"/>
        <a:ext cx="1328146" cy="563456"/>
      </dsp:txXfrm>
    </dsp:sp>
    <dsp:sp modelId="{9C3B10C9-C6C4-4499-B355-2ECF273BA90C}">
      <dsp:nvSpPr>
        <dsp:cNvPr id="0" name=""/>
        <dsp:cNvSpPr/>
      </dsp:nvSpPr>
      <dsp:spPr>
        <a:xfrm>
          <a:off x="3094553" y="95588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B143D-986A-4FD7-9C24-EEC8541D62C1}">
      <dsp:nvSpPr>
        <dsp:cNvPr id="0" name=""/>
        <dsp:cNvSpPr/>
      </dsp:nvSpPr>
      <dsp:spPr>
        <a:xfrm>
          <a:off x="3212879" y="1074211"/>
          <a:ext cx="326804" cy="326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68794-FD5A-42CC-92D3-E07EE553B13C}">
      <dsp:nvSpPr>
        <dsp:cNvPr id="0" name=""/>
        <dsp:cNvSpPr/>
      </dsp:nvSpPr>
      <dsp:spPr>
        <a:xfrm>
          <a:off x="3778750" y="95588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size of the validation set determines the frequency of retraining.</a:t>
          </a:r>
        </a:p>
      </dsp:txBody>
      <dsp:txXfrm>
        <a:off x="3778750" y="955885"/>
        <a:ext cx="1328146" cy="563456"/>
      </dsp:txXfrm>
    </dsp:sp>
    <dsp:sp modelId="{10A6F58A-78B2-462C-8DC6-B11DE9014242}">
      <dsp:nvSpPr>
        <dsp:cNvPr id="0" name=""/>
        <dsp:cNvSpPr/>
      </dsp:nvSpPr>
      <dsp:spPr>
        <a:xfrm>
          <a:off x="850790" y="191136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BC407-21D2-4E33-BCD0-14D02C0F4196}">
      <dsp:nvSpPr>
        <dsp:cNvPr id="0" name=""/>
        <dsp:cNvSpPr/>
      </dsp:nvSpPr>
      <dsp:spPr>
        <a:xfrm>
          <a:off x="969116" y="2029691"/>
          <a:ext cx="326804" cy="326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F425A7-08CC-4A77-91AC-DBF9728341DD}">
      <dsp:nvSpPr>
        <dsp:cNvPr id="0" name=""/>
        <dsp:cNvSpPr/>
      </dsp:nvSpPr>
      <dsp:spPr>
        <a:xfrm>
          <a:off x="1534987" y="191136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Walk-forward testing allows the decision tree to adapt to changing market conditions.</a:t>
          </a:r>
        </a:p>
      </dsp:txBody>
      <dsp:txXfrm>
        <a:off x="1534987" y="1911365"/>
        <a:ext cx="1328146" cy="5634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5AB25-2BC5-4723-AA07-1DDFE1049330}">
      <dsp:nvSpPr>
        <dsp:cNvPr id="0" name=""/>
        <dsp:cNvSpPr/>
      </dsp:nvSpPr>
      <dsp:spPr>
        <a:xfrm>
          <a:off x="0" y="1774"/>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91595-5185-462D-9A41-928F99C40E0F}">
      <dsp:nvSpPr>
        <dsp:cNvPr id="0" name=""/>
        <dsp:cNvSpPr/>
      </dsp:nvSpPr>
      <dsp:spPr>
        <a:xfrm>
          <a:off x="0" y="1774"/>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The features based on technical indicators that are used in this </a:t>
          </a:r>
          <a:r>
            <a:rPr lang="en-US" sz="900" kern="1200">
              <a:latin typeface="Gill Sans Nova"/>
            </a:rPr>
            <a:t>case </a:t>
          </a:r>
          <a:r>
            <a:rPr lang="en-US" sz="900" kern="1200"/>
            <a:t>are:</a:t>
          </a:r>
          <a:r>
            <a:rPr lang="en-US" sz="900" kern="1200">
              <a:latin typeface="Gill Sans Nova"/>
            </a:rPr>
            <a:t> </a:t>
          </a:r>
          <a:endParaRPr lang="en-US" sz="900" kern="1200"/>
        </a:p>
      </dsp:txBody>
      <dsp:txXfrm>
        <a:off x="0" y="1774"/>
        <a:ext cx="4316025" cy="329988"/>
      </dsp:txXfrm>
    </dsp:sp>
    <dsp:sp modelId="{0AF0628B-85DC-46CE-AEE5-714BDC3BB1F6}">
      <dsp:nvSpPr>
        <dsp:cNvPr id="0" name=""/>
        <dsp:cNvSpPr/>
      </dsp:nvSpPr>
      <dsp:spPr>
        <a:xfrm>
          <a:off x="0" y="331762"/>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31C3E-3350-45DD-8131-5B40C7B565CE}">
      <dsp:nvSpPr>
        <dsp:cNvPr id="0" name=""/>
        <dsp:cNvSpPr/>
      </dsp:nvSpPr>
      <dsp:spPr>
        <a:xfrm>
          <a:off x="0" y="331762"/>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(i) Cross of simple moving average of the last 200 bars and simple average of the last 100 bars (one feature),</a:t>
          </a:r>
        </a:p>
      </dsp:txBody>
      <dsp:txXfrm>
        <a:off x="0" y="331762"/>
        <a:ext cx="4316025" cy="329988"/>
      </dsp:txXfrm>
    </dsp:sp>
    <dsp:sp modelId="{0724565A-D8BD-46D6-B5F2-05C8583A8D3D}">
      <dsp:nvSpPr>
        <dsp:cNvPr id="0" name=""/>
        <dsp:cNvSpPr/>
      </dsp:nvSpPr>
      <dsp:spPr>
        <a:xfrm>
          <a:off x="0" y="661750"/>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61BFC-F603-4CFC-ACED-AF50342C3AA8}">
      <dsp:nvSpPr>
        <dsp:cNvPr id="0" name=""/>
        <dsp:cNvSpPr/>
      </dsp:nvSpPr>
      <dsp:spPr>
        <a:xfrm>
          <a:off x="0" y="661750"/>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(ii) Cross of simple moving average of the last 50 bars and simple average of the last 25 bars (one feature),</a:t>
          </a:r>
          <a:r>
            <a:rPr lang="en-US" sz="900" kern="1200">
              <a:latin typeface="Gill Sans Nova"/>
            </a:rPr>
            <a:t> </a:t>
          </a:r>
        </a:p>
      </dsp:txBody>
      <dsp:txXfrm>
        <a:off x="0" y="661750"/>
        <a:ext cx="4316025" cy="329988"/>
      </dsp:txXfrm>
    </dsp:sp>
    <dsp:sp modelId="{9C39BF2E-48A1-4DB2-AABD-292A72DAE725}">
      <dsp:nvSpPr>
        <dsp:cNvPr id="0" name=""/>
        <dsp:cNvSpPr/>
      </dsp:nvSpPr>
      <dsp:spPr>
        <a:xfrm>
          <a:off x="0" y="991739"/>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EE4CC0-A569-471F-AF0E-D8432F172F78}">
      <dsp:nvSpPr>
        <dsp:cNvPr id="0" name=""/>
        <dsp:cNvSpPr/>
      </dsp:nvSpPr>
      <dsp:spPr>
        <a:xfrm>
          <a:off x="0" y="991739"/>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(iii) Relative strength index of the last 14 MRB (one feature), (iv) Acceleration between 12 last bars (one feature),</a:t>
          </a:r>
          <a:r>
            <a:rPr lang="en-US" sz="900" kern="1200">
              <a:latin typeface="Gill Sans Nova"/>
            </a:rPr>
            <a:t> </a:t>
          </a:r>
          <a:endParaRPr lang="en-US" sz="900" kern="1200"/>
        </a:p>
      </dsp:txBody>
      <dsp:txXfrm>
        <a:off x="0" y="991739"/>
        <a:ext cx="4316025" cy="329988"/>
      </dsp:txXfrm>
    </dsp:sp>
    <dsp:sp modelId="{1CEC8F6E-80FB-4731-9794-8A2F3FE44C6B}">
      <dsp:nvSpPr>
        <dsp:cNvPr id="0" name=""/>
        <dsp:cNvSpPr/>
      </dsp:nvSpPr>
      <dsp:spPr>
        <a:xfrm>
          <a:off x="0" y="1321727"/>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44BE-2DF5-46CC-B528-41C116FF8327}">
      <dsp:nvSpPr>
        <dsp:cNvPr id="0" name=""/>
        <dsp:cNvSpPr/>
      </dsp:nvSpPr>
      <dsp:spPr>
        <a:xfrm>
          <a:off x="0" y="1321727"/>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 Moving average convergence/divergence (MACD) (one feature),</a:t>
          </a:r>
          <a:r>
            <a:rPr lang="en-US" sz="900" kern="1200">
              <a:latin typeface="Gill Sans Nova"/>
            </a:rPr>
            <a:t> </a:t>
          </a:r>
          <a:endParaRPr lang="en-US" sz="900" kern="1200"/>
        </a:p>
      </dsp:txBody>
      <dsp:txXfrm>
        <a:off x="0" y="1321727"/>
        <a:ext cx="4316025" cy="329988"/>
      </dsp:txXfrm>
    </dsp:sp>
    <dsp:sp modelId="{47F34EC2-9825-4029-9B4B-AD1DEBB1F2A8}">
      <dsp:nvSpPr>
        <dsp:cNvPr id="0" name=""/>
        <dsp:cNvSpPr/>
      </dsp:nvSpPr>
      <dsp:spPr>
        <a:xfrm>
          <a:off x="0" y="1651716"/>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D6256-D9CD-47A6-AE46-C17E77066E17}">
      <dsp:nvSpPr>
        <dsp:cNvPr id="0" name=""/>
        <dsp:cNvSpPr/>
      </dsp:nvSpPr>
      <dsp:spPr>
        <a:xfrm>
          <a:off x="0" y="1651716"/>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 Stochastic oscillator (one features),</a:t>
          </a:r>
          <a:r>
            <a:rPr lang="en-US" sz="900" kern="1200">
              <a:latin typeface="Gill Sans Nova"/>
            </a:rPr>
            <a:t> </a:t>
          </a:r>
          <a:endParaRPr lang="en-US" sz="900" kern="1200"/>
        </a:p>
      </dsp:txBody>
      <dsp:txXfrm>
        <a:off x="0" y="1651716"/>
        <a:ext cx="4316025" cy="329988"/>
      </dsp:txXfrm>
    </dsp:sp>
    <dsp:sp modelId="{073C76DD-0A1D-4E8C-AE39-83A9B0355024}">
      <dsp:nvSpPr>
        <dsp:cNvPr id="0" name=""/>
        <dsp:cNvSpPr/>
      </dsp:nvSpPr>
      <dsp:spPr>
        <a:xfrm>
          <a:off x="0" y="1981704"/>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9231D-7F36-4AA3-9B7E-997E95526189}">
      <dsp:nvSpPr>
        <dsp:cNvPr id="0" name=""/>
        <dsp:cNvSpPr/>
      </dsp:nvSpPr>
      <dsp:spPr>
        <a:xfrm>
          <a:off x="0" y="1981704"/>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(vii) Momentum of the 12 last MRB (one features),</a:t>
          </a:r>
          <a:r>
            <a:rPr lang="en-US" sz="900" kern="1200">
              <a:latin typeface="Gill Sans Nova"/>
            </a:rPr>
            <a:t> </a:t>
          </a:r>
          <a:endParaRPr lang="en-US" sz="900" kern="1200"/>
        </a:p>
      </dsp:txBody>
      <dsp:txXfrm>
        <a:off x="0" y="1981704"/>
        <a:ext cx="4316025" cy="329988"/>
      </dsp:txXfrm>
    </dsp:sp>
    <dsp:sp modelId="{53BCEBF1-38DF-4EFE-8BE1-E4284E78EB94}">
      <dsp:nvSpPr>
        <dsp:cNvPr id="0" name=""/>
        <dsp:cNvSpPr/>
      </dsp:nvSpPr>
      <dsp:spPr>
        <a:xfrm>
          <a:off x="0" y="2311693"/>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88E82-F117-481F-9779-ADAE7E2337EF}">
      <dsp:nvSpPr>
        <dsp:cNvPr id="0" name=""/>
        <dsp:cNvSpPr/>
      </dsp:nvSpPr>
      <dsp:spPr>
        <a:xfrm>
          <a:off x="0" y="2311693"/>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(viii) Bollinger band (two features; upper, lower and middle band),</a:t>
          </a:r>
          <a:r>
            <a:rPr lang="en-US" sz="900" kern="1200">
              <a:latin typeface="Gill Sans Nova"/>
            </a:rPr>
            <a:t> </a:t>
          </a:r>
          <a:endParaRPr lang="en-US" sz="900" kern="1200"/>
        </a:p>
      </dsp:txBody>
      <dsp:txXfrm>
        <a:off x="0" y="2311693"/>
        <a:ext cx="4316025" cy="329988"/>
      </dsp:txXfrm>
    </dsp:sp>
    <dsp:sp modelId="{1F170870-CF4F-4D2A-BEFE-26AFEB6DCE73}">
      <dsp:nvSpPr>
        <dsp:cNvPr id="0" name=""/>
        <dsp:cNvSpPr/>
      </dsp:nvSpPr>
      <dsp:spPr>
        <a:xfrm>
          <a:off x="0" y="2641681"/>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C15CA-9B3F-434F-8A92-A5969BAB5B22}">
      <dsp:nvSpPr>
        <dsp:cNvPr id="0" name=""/>
        <dsp:cNvSpPr/>
      </dsp:nvSpPr>
      <dsp:spPr>
        <a:xfrm>
          <a:off x="0" y="2641681"/>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(ix) Weighted close price (one feature),</a:t>
          </a:r>
          <a:r>
            <a:rPr lang="en-US" sz="900" kern="1200">
              <a:latin typeface="Gill Sans Nova"/>
            </a:rPr>
            <a:t> </a:t>
          </a:r>
          <a:endParaRPr lang="en-US" sz="900" kern="1200"/>
        </a:p>
      </dsp:txBody>
      <dsp:txXfrm>
        <a:off x="0" y="2641681"/>
        <a:ext cx="4316025" cy="329988"/>
      </dsp:txXfrm>
    </dsp:sp>
    <dsp:sp modelId="{F9F276B0-522F-4A89-B60F-154B459F22B2}">
      <dsp:nvSpPr>
        <dsp:cNvPr id="0" name=""/>
        <dsp:cNvSpPr/>
      </dsp:nvSpPr>
      <dsp:spPr>
        <a:xfrm>
          <a:off x="0" y="2971670"/>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56BD6-DA18-4555-9417-17A457CFEF71}">
      <dsp:nvSpPr>
        <dsp:cNvPr id="0" name=""/>
        <dsp:cNvSpPr/>
      </dsp:nvSpPr>
      <dsp:spPr>
        <a:xfrm>
          <a:off x="0" y="2971670"/>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(x) Price rate of change of the close price of the last 12 bars (one feature),</a:t>
          </a:r>
          <a:r>
            <a:rPr lang="en-US" sz="900" kern="1200">
              <a:latin typeface="Gill Sans Nova"/>
            </a:rPr>
            <a:t> </a:t>
          </a:r>
          <a:endParaRPr lang="en-US" sz="900" kern="1200"/>
        </a:p>
      </dsp:txBody>
      <dsp:txXfrm>
        <a:off x="0" y="2971670"/>
        <a:ext cx="4316025" cy="329988"/>
      </dsp:txXfrm>
    </dsp:sp>
    <dsp:sp modelId="{22FDA2AD-034A-483A-A540-3AF64D08A77B}">
      <dsp:nvSpPr>
        <dsp:cNvPr id="0" name=""/>
        <dsp:cNvSpPr/>
      </dsp:nvSpPr>
      <dsp:spPr>
        <a:xfrm>
          <a:off x="0" y="3301658"/>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3D65D-B27E-4251-B9ED-21BE48D35A45}">
      <dsp:nvSpPr>
        <dsp:cNvPr id="0" name=""/>
        <dsp:cNvSpPr/>
      </dsp:nvSpPr>
      <dsp:spPr>
        <a:xfrm>
          <a:off x="0" y="3301658"/>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(xi) High and low channel of the last Y MRB (two features). </a:t>
          </a:r>
        </a:p>
      </dsp:txBody>
      <dsp:txXfrm>
        <a:off x="0" y="3301658"/>
        <a:ext cx="4316025" cy="32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F6D2-7C7F-45D7-9C6A-D40CB5C52974}">
      <dsp:nvSpPr>
        <dsp:cNvPr id="0" name=""/>
        <dsp:cNvSpPr/>
      </dsp:nvSpPr>
      <dsp:spPr>
        <a:xfrm>
          <a:off x="361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GBP/USD</a:t>
          </a:r>
          <a:endParaRPr lang="en-IN" sz="2100" kern="1200"/>
        </a:p>
      </dsp:txBody>
      <dsp:txXfrm>
        <a:off x="21675" y="188190"/>
        <a:ext cx="1197057" cy="580469"/>
      </dsp:txXfrm>
    </dsp:sp>
    <dsp:sp modelId="{3300F2BA-8D17-48C5-9330-3C0E1E20C663}">
      <dsp:nvSpPr>
        <dsp:cNvPr id="0" name=""/>
        <dsp:cNvSpPr/>
      </dsp:nvSpPr>
      <dsp:spPr>
        <a:xfrm>
          <a:off x="12693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9EEA9C-3A3B-4358-97D8-5B71EB9BB370}">
      <dsp:nvSpPr>
        <dsp:cNvPr id="0" name=""/>
        <dsp:cNvSpPr/>
      </dsp:nvSpPr>
      <dsp:spPr>
        <a:xfrm>
          <a:off x="25025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solidFill>
                <a:srgbClr val="000000"/>
              </a:solidFill>
              <a:latin typeface="Calibri"/>
              <a:cs typeface="Calibri"/>
            </a:rPr>
            <a:t>AIRMS DT outperforms the MRB strategy in returns for 6 out of 7 years</a:t>
          </a:r>
          <a:r>
            <a:rPr lang="en-US" sz="600" kern="1200">
              <a:latin typeface="Calibri"/>
              <a:cs typeface="Calibri"/>
            </a:rPr>
            <a:t>, </a:t>
          </a:r>
          <a:r>
            <a:rPr lang="en-US" sz="600" kern="1200">
              <a:solidFill>
                <a:srgbClr val="000000"/>
              </a:solidFill>
              <a:latin typeface="Calibri"/>
              <a:cs typeface="Calibri"/>
            </a:rPr>
            <a:t>largest improvement in 2010</a:t>
          </a:r>
          <a:r>
            <a:rPr lang="en-US" sz="600" kern="1200">
              <a:latin typeface="Calibri"/>
              <a:cs typeface="Calibri"/>
            </a:rPr>
            <a:t>.</a:t>
          </a:r>
          <a:endParaRPr lang="en-IN" sz="600" kern="1200"/>
        </a:p>
      </dsp:txBody>
      <dsp:txXfrm>
        <a:off x="268310" y="958925"/>
        <a:ext cx="950422" cy="580469"/>
      </dsp:txXfrm>
    </dsp:sp>
    <dsp:sp modelId="{FEF4A23D-A0CD-4764-B055-42ED6F64FA22}">
      <dsp:nvSpPr>
        <dsp:cNvPr id="0" name=""/>
        <dsp:cNvSpPr/>
      </dsp:nvSpPr>
      <dsp:spPr>
        <a:xfrm>
          <a:off x="12693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6E310-C911-46E2-9A70-7EAA1CC27BF2}">
      <dsp:nvSpPr>
        <dsp:cNvPr id="0" name=""/>
        <dsp:cNvSpPr/>
      </dsp:nvSpPr>
      <dsp:spPr>
        <a:xfrm>
          <a:off x="25025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000000"/>
              </a:solidFill>
              <a:latin typeface="Calibri"/>
              <a:cs typeface="Calibri"/>
            </a:rPr>
            <a:t>The return increased by almost 645% from -2.97% to 16.21%</a:t>
          </a:r>
          <a:endParaRPr lang="en-IN" sz="600" kern="1200"/>
        </a:p>
      </dsp:txBody>
      <dsp:txXfrm>
        <a:off x="268310" y="1729660"/>
        <a:ext cx="950422" cy="580469"/>
      </dsp:txXfrm>
    </dsp:sp>
    <dsp:sp modelId="{329ACA81-83B4-46B3-9655-742BD57C13C5}">
      <dsp:nvSpPr>
        <dsp:cNvPr id="0" name=""/>
        <dsp:cNvSpPr/>
      </dsp:nvSpPr>
      <dsp:spPr>
        <a:xfrm>
          <a:off x="12693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9E963C-778E-4F93-A3E3-FE7D40A53243}">
      <dsp:nvSpPr>
        <dsp:cNvPr id="0" name=""/>
        <dsp:cNvSpPr/>
      </dsp:nvSpPr>
      <dsp:spPr>
        <a:xfrm>
          <a:off x="25025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The AIRMS strategy achieves a total return of 111.42%, surpassing the MRB strategy by 118% and demonstrating reduced fluctuations.</a:t>
          </a:r>
          <a:r>
            <a:rPr lang="en-US" sz="600" kern="1200">
              <a:latin typeface="Gill Sans Nova"/>
            </a:rPr>
            <a:t> </a:t>
          </a:r>
          <a:endParaRPr lang="en-US" sz="600" kern="1200">
            <a:latin typeface="Calibri"/>
            <a:cs typeface="Calibri"/>
          </a:endParaRPr>
        </a:p>
      </dsp:txBody>
      <dsp:txXfrm>
        <a:off x="268310" y="2500395"/>
        <a:ext cx="950422" cy="580469"/>
      </dsp:txXfrm>
    </dsp:sp>
    <dsp:sp modelId="{5DD16998-BE60-41BC-9332-D65AC29E053C}">
      <dsp:nvSpPr>
        <dsp:cNvPr id="0" name=""/>
        <dsp:cNvSpPr/>
      </dsp:nvSpPr>
      <dsp:spPr>
        <a:xfrm>
          <a:off x="154508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USD/JPY</a:t>
          </a:r>
          <a:endParaRPr lang="en-IN" sz="2100" kern="1200"/>
        </a:p>
      </dsp:txBody>
      <dsp:txXfrm>
        <a:off x="1563145" y="188190"/>
        <a:ext cx="1197057" cy="580469"/>
      </dsp:txXfrm>
    </dsp:sp>
    <dsp:sp modelId="{4F4DA192-8110-4497-B912-ABA1DA684621}">
      <dsp:nvSpPr>
        <dsp:cNvPr id="0" name=""/>
        <dsp:cNvSpPr/>
      </dsp:nvSpPr>
      <dsp:spPr>
        <a:xfrm>
          <a:off x="166840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BE3F6-DC49-4A23-94F6-3A3AB4C65D5B}">
      <dsp:nvSpPr>
        <dsp:cNvPr id="0" name=""/>
        <dsp:cNvSpPr/>
      </dsp:nvSpPr>
      <dsp:spPr>
        <a:xfrm>
          <a:off x="179172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DT  outperforms the MRB strategy in returns  of 6 out of 7 years, largest improvement in 2011, where AIRMS improves the return by 104%.</a:t>
          </a:r>
        </a:p>
      </dsp:txBody>
      <dsp:txXfrm>
        <a:off x="1809780" y="958925"/>
        <a:ext cx="950422" cy="580469"/>
      </dsp:txXfrm>
    </dsp:sp>
    <dsp:sp modelId="{D7BDFBEC-5AEB-409E-BBFC-A8D5C8D969C6}">
      <dsp:nvSpPr>
        <dsp:cNvPr id="0" name=""/>
        <dsp:cNvSpPr/>
      </dsp:nvSpPr>
      <dsp:spPr>
        <a:xfrm>
          <a:off x="166840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32190-5792-4615-8181-6C528B31E287}">
      <dsp:nvSpPr>
        <dsp:cNvPr id="0" name=""/>
        <dsp:cNvSpPr/>
      </dsp:nvSpPr>
      <dsp:spPr>
        <a:xfrm>
          <a:off x="179172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latin typeface="Gill Sans Nova"/>
            </a:rPr>
            <a:t>AIRMS DT </a:t>
          </a:r>
          <a:r>
            <a:rPr lang="en-IN" sz="600" kern="1200"/>
            <a:t>reduces the standard deviation of returns by 10% between 2010-2016.</a:t>
          </a:r>
        </a:p>
      </dsp:txBody>
      <dsp:txXfrm>
        <a:off x="1809780" y="1729660"/>
        <a:ext cx="950422" cy="580469"/>
      </dsp:txXfrm>
    </dsp:sp>
    <dsp:sp modelId="{8A4158C2-772D-4E41-A8F7-A1ADA48709D4}">
      <dsp:nvSpPr>
        <dsp:cNvPr id="0" name=""/>
        <dsp:cNvSpPr/>
      </dsp:nvSpPr>
      <dsp:spPr>
        <a:xfrm>
          <a:off x="166840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629E-DDB0-4DE4-8571-38625163B39C}">
      <dsp:nvSpPr>
        <dsp:cNvPr id="0" name=""/>
        <dsp:cNvSpPr/>
      </dsp:nvSpPr>
      <dsp:spPr>
        <a:xfrm>
          <a:off x="179172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achieves a total return of 123.18%, improving the return by 64.55%.</a:t>
          </a:r>
          <a:r>
            <a:rPr lang="en-IN" sz="600" kern="1200">
              <a:latin typeface="Gill Sans Nova"/>
            </a:rPr>
            <a:t> </a:t>
          </a:r>
          <a:endParaRPr lang="en-IN" sz="600" kern="1200"/>
        </a:p>
      </dsp:txBody>
      <dsp:txXfrm>
        <a:off x="1809780" y="2500395"/>
        <a:ext cx="950422" cy="580469"/>
      </dsp:txXfrm>
    </dsp:sp>
    <dsp:sp modelId="{C0CE65E7-7687-4454-B82F-EE98C7CBA0DC}">
      <dsp:nvSpPr>
        <dsp:cNvPr id="0" name=""/>
        <dsp:cNvSpPr/>
      </dsp:nvSpPr>
      <dsp:spPr>
        <a:xfrm>
          <a:off x="308655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EUR/USD</a:t>
          </a:r>
          <a:endParaRPr lang="en-IN" sz="2100" kern="1200"/>
        </a:p>
      </dsp:txBody>
      <dsp:txXfrm>
        <a:off x="3104615" y="188190"/>
        <a:ext cx="1197057" cy="580469"/>
      </dsp:txXfrm>
    </dsp:sp>
    <dsp:sp modelId="{14D3AD36-A72B-4BF3-A5FF-D5E0A91CCAC9}">
      <dsp:nvSpPr>
        <dsp:cNvPr id="0" name=""/>
        <dsp:cNvSpPr/>
      </dsp:nvSpPr>
      <dsp:spPr>
        <a:xfrm>
          <a:off x="320987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3D4F09-2B42-4126-B953-583B0542DE8F}">
      <dsp:nvSpPr>
        <dsp:cNvPr id="0" name=""/>
        <dsp:cNvSpPr/>
      </dsp:nvSpPr>
      <dsp:spPr>
        <a:xfrm>
          <a:off x="333319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DT  outperforms the MRB strategy in returns  of 6 out of 7 years, largest improvement in 2011</a:t>
          </a:r>
          <a:endParaRPr lang="en-IN" sz="600" kern="1200">
            <a:latin typeface="Gill Sans Nova"/>
          </a:endParaRPr>
        </a:p>
      </dsp:txBody>
      <dsp:txXfrm>
        <a:off x="3351250" y="958925"/>
        <a:ext cx="950422" cy="580469"/>
      </dsp:txXfrm>
    </dsp:sp>
    <dsp:sp modelId="{39450838-50D5-4C59-A2BD-7D613A06BD2A}">
      <dsp:nvSpPr>
        <dsp:cNvPr id="0" name=""/>
        <dsp:cNvSpPr/>
      </dsp:nvSpPr>
      <dsp:spPr>
        <a:xfrm>
          <a:off x="320987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ECE87C-8275-4D4B-BD75-BB9FA1EB0C3A}">
      <dsp:nvSpPr>
        <dsp:cNvPr id="0" name=""/>
        <dsp:cNvSpPr/>
      </dsp:nvSpPr>
      <dsp:spPr>
        <a:xfrm>
          <a:off x="333319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solidFill>
                <a:srgbClr val="000000"/>
              </a:solidFill>
              <a:latin typeface="Calibri"/>
              <a:cs typeface="Calibri"/>
            </a:rPr>
            <a:t>AIRMS DT</a:t>
          </a:r>
          <a:r>
            <a:rPr lang="en-IN" sz="600" kern="1200">
              <a:latin typeface="Calibri"/>
              <a:cs typeface="Calibri"/>
            </a:rPr>
            <a:t> </a:t>
          </a:r>
          <a:r>
            <a:rPr lang="en-IN" sz="600" kern="1200">
              <a:latin typeface="Gill Sans Nova"/>
            </a:rPr>
            <a:t>improves</a:t>
          </a:r>
          <a:r>
            <a:rPr lang="en-IN" sz="600" kern="1200"/>
            <a:t> the return by 1500%.</a:t>
          </a:r>
          <a:endParaRPr lang="en-IN" sz="600" kern="1200">
            <a:latin typeface="Gill Sans Nova"/>
          </a:endParaRPr>
        </a:p>
      </dsp:txBody>
      <dsp:txXfrm>
        <a:off x="3351250" y="1729660"/>
        <a:ext cx="950422" cy="580469"/>
      </dsp:txXfrm>
    </dsp:sp>
    <dsp:sp modelId="{B80B1E3B-11CF-4386-94D8-61366D4F9F55}">
      <dsp:nvSpPr>
        <dsp:cNvPr id="0" name=""/>
        <dsp:cNvSpPr/>
      </dsp:nvSpPr>
      <dsp:spPr>
        <a:xfrm>
          <a:off x="320987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D67F5-3D64-4F13-B58B-1487B53A5755}">
      <dsp:nvSpPr>
        <dsp:cNvPr id="0" name=""/>
        <dsp:cNvSpPr/>
      </dsp:nvSpPr>
      <dsp:spPr>
        <a:xfrm>
          <a:off x="333319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latin typeface="Gill Sans Nova"/>
            </a:rPr>
            <a:t>AIRMS DT reduces</a:t>
          </a:r>
          <a:r>
            <a:rPr lang="en-IN" sz="600" kern="1200"/>
            <a:t> the standard deviation of returns by 10% .</a:t>
          </a:r>
          <a:endParaRPr lang="en-IN" sz="600" kern="1200">
            <a:latin typeface="Gill Sans Nova"/>
          </a:endParaRPr>
        </a:p>
      </dsp:txBody>
      <dsp:txXfrm>
        <a:off x="3351250" y="2500395"/>
        <a:ext cx="950422" cy="580469"/>
      </dsp:txXfrm>
    </dsp:sp>
    <dsp:sp modelId="{E0769E76-E126-477B-8B1A-0882D0B6F5E1}">
      <dsp:nvSpPr>
        <dsp:cNvPr id="0" name=""/>
        <dsp:cNvSpPr/>
      </dsp:nvSpPr>
      <dsp:spPr>
        <a:xfrm>
          <a:off x="3209873" y="786719"/>
          <a:ext cx="123317" cy="2774645"/>
        </a:xfrm>
        <a:custGeom>
          <a:avLst/>
          <a:gdLst/>
          <a:ahLst/>
          <a:cxnLst/>
          <a:rect l="0" t="0" r="0" b="0"/>
          <a:pathLst>
            <a:path>
              <a:moveTo>
                <a:pt x="0" y="0"/>
              </a:moveTo>
              <a:lnTo>
                <a:pt x="0" y="2774645"/>
              </a:lnTo>
              <a:lnTo>
                <a:pt x="123317" y="277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70AD1-A034-4CD1-A561-2A443129A85B}">
      <dsp:nvSpPr>
        <dsp:cNvPr id="0" name=""/>
        <dsp:cNvSpPr/>
      </dsp:nvSpPr>
      <dsp:spPr>
        <a:xfrm>
          <a:off x="3333191" y="325307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achieves a total return of 194.28%improving the return by 24.70% .</a:t>
          </a:r>
          <a:r>
            <a:rPr lang="en-IN" sz="600" kern="1200">
              <a:latin typeface="Gill Sans Nova"/>
            </a:rPr>
            <a:t> </a:t>
          </a:r>
        </a:p>
      </dsp:txBody>
      <dsp:txXfrm>
        <a:off x="3351250" y="3271130"/>
        <a:ext cx="950422" cy="580469"/>
      </dsp:txXfrm>
    </dsp:sp>
    <dsp:sp modelId="{A217E171-F5FB-4F67-9BA7-1E86E5C1531D}">
      <dsp:nvSpPr>
        <dsp:cNvPr id="0" name=""/>
        <dsp:cNvSpPr/>
      </dsp:nvSpPr>
      <dsp:spPr>
        <a:xfrm>
          <a:off x="4628025"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GBP/JPY</a:t>
          </a:r>
        </a:p>
      </dsp:txBody>
      <dsp:txXfrm>
        <a:off x="4646084" y="188190"/>
        <a:ext cx="1197057" cy="580469"/>
      </dsp:txXfrm>
    </dsp:sp>
    <dsp:sp modelId="{30C12570-870B-4E85-A9A8-13645B420F56}">
      <dsp:nvSpPr>
        <dsp:cNvPr id="0" name=""/>
        <dsp:cNvSpPr/>
      </dsp:nvSpPr>
      <dsp:spPr>
        <a:xfrm>
          <a:off x="475134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5BF45-10CC-451D-8A2A-5EF77492C935}">
      <dsp:nvSpPr>
        <dsp:cNvPr id="0" name=""/>
        <dsp:cNvSpPr/>
      </dsp:nvSpPr>
      <dsp:spPr>
        <a:xfrm>
          <a:off x="487466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t>AIRMS DT  outperforms the MRB strategy in returns  of 5 out of 7 years, largest improvement in 2016</a:t>
          </a:r>
          <a:endParaRPr lang="en-IN" sz="600" kern="1200">
            <a:solidFill>
              <a:srgbClr val="444444"/>
            </a:solidFill>
            <a:latin typeface="Calibri"/>
            <a:cs typeface="Calibri"/>
          </a:endParaRPr>
        </a:p>
      </dsp:txBody>
      <dsp:txXfrm>
        <a:off x="4892720" y="958925"/>
        <a:ext cx="950422" cy="580469"/>
      </dsp:txXfrm>
    </dsp:sp>
    <dsp:sp modelId="{773047B3-5A03-4EE7-AAE6-9086F24D96AC}">
      <dsp:nvSpPr>
        <dsp:cNvPr id="0" name=""/>
        <dsp:cNvSpPr/>
      </dsp:nvSpPr>
      <dsp:spPr>
        <a:xfrm>
          <a:off x="475134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F87392-97F6-4B09-9F67-D4B360B7287E}">
      <dsp:nvSpPr>
        <dsp:cNvPr id="0" name=""/>
        <dsp:cNvSpPr/>
      </dsp:nvSpPr>
      <dsp:spPr>
        <a:xfrm>
          <a:off x="487466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latin typeface="Gill Sans Nova"/>
              <a:cs typeface="Calibri"/>
            </a:rPr>
            <a:t>ARIMS DT </a:t>
          </a:r>
          <a:r>
            <a:rPr lang="en-US" sz="600" kern="1200"/>
            <a:t>Improves the return by 53.28%</a:t>
          </a:r>
        </a:p>
      </dsp:txBody>
      <dsp:txXfrm>
        <a:off x="4892720" y="1729660"/>
        <a:ext cx="950422" cy="580469"/>
      </dsp:txXfrm>
    </dsp:sp>
    <dsp:sp modelId="{095640C3-5D73-46DD-865D-FA1583289E04}">
      <dsp:nvSpPr>
        <dsp:cNvPr id="0" name=""/>
        <dsp:cNvSpPr/>
      </dsp:nvSpPr>
      <dsp:spPr>
        <a:xfrm>
          <a:off x="475134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F44F6D-EF2D-431F-9594-BED7A7C79D12}">
      <dsp:nvSpPr>
        <dsp:cNvPr id="0" name=""/>
        <dsp:cNvSpPr/>
      </dsp:nvSpPr>
      <dsp:spPr>
        <a:xfrm>
          <a:off x="487466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AIRMS achieves a total return of  240.54% improving the return by 10.55% .</a:t>
          </a:r>
          <a:r>
            <a:rPr lang="en-US" sz="600" kern="1200">
              <a:latin typeface="Gill Sans Nova"/>
            </a:rPr>
            <a:t> </a:t>
          </a:r>
        </a:p>
      </dsp:txBody>
      <dsp:txXfrm>
        <a:off x="4892720" y="2500395"/>
        <a:ext cx="950422" cy="580469"/>
      </dsp:txXfrm>
    </dsp:sp>
    <dsp:sp modelId="{99735BA0-34F1-4F39-B8AB-A29EA9265228}">
      <dsp:nvSpPr>
        <dsp:cNvPr id="0" name=""/>
        <dsp:cNvSpPr/>
      </dsp:nvSpPr>
      <dsp:spPr>
        <a:xfrm>
          <a:off x="6169495"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Gill Sans Nova"/>
            </a:rPr>
            <a:t>EUR/JPY</a:t>
          </a:r>
        </a:p>
      </dsp:txBody>
      <dsp:txXfrm>
        <a:off x="6187554" y="188190"/>
        <a:ext cx="1197057" cy="580469"/>
      </dsp:txXfrm>
    </dsp:sp>
    <dsp:sp modelId="{F6432BDA-3143-4B45-9BDD-4FCA9FB4FA91}">
      <dsp:nvSpPr>
        <dsp:cNvPr id="0" name=""/>
        <dsp:cNvSpPr/>
      </dsp:nvSpPr>
      <dsp:spPr>
        <a:xfrm>
          <a:off x="629281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8A9F5E-426E-4AC1-8205-2138C460A649}">
      <dsp:nvSpPr>
        <dsp:cNvPr id="0" name=""/>
        <dsp:cNvSpPr/>
      </dsp:nvSpPr>
      <dsp:spPr>
        <a:xfrm>
          <a:off x="6416130"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t>AIRMS DT  outperforms the MRB strategy in returns  of 5 out of 7 years, largest improvement in 2013</a:t>
          </a:r>
          <a:endParaRPr lang="en-US" sz="600" kern="1200">
            <a:solidFill>
              <a:srgbClr val="444444"/>
            </a:solidFill>
            <a:latin typeface="Gill Sans Nova"/>
            <a:cs typeface="Calibri"/>
          </a:endParaRPr>
        </a:p>
      </dsp:txBody>
      <dsp:txXfrm>
        <a:off x="6434189" y="958925"/>
        <a:ext cx="950422" cy="580469"/>
      </dsp:txXfrm>
    </dsp:sp>
    <dsp:sp modelId="{61624AD2-D17D-4303-9264-CE1A4DC150BE}">
      <dsp:nvSpPr>
        <dsp:cNvPr id="0" name=""/>
        <dsp:cNvSpPr/>
      </dsp:nvSpPr>
      <dsp:spPr>
        <a:xfrm>
          <a:off x="629281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0B45DF-4D84-448B-8B0E-D63B126B187E}">
      <dsp:nvSpPr>
        <dsp:cNvPr id="0" name=""/>
        <dsp:cNvSpPr/>
      </dsp:nvSpPr>
      <dsp:spPr>
        <a:xfrm>
          <a:off x="6416130"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latin typeface="Gill Sans Nova"/>
            </a:rPr>
            <a:t>ARIMS </a:t>
          </a:r>
          <a:r>
            <a:rPr lang="en-US" sz="600" kern="1200"/>
            <a:t>Improves the return by 176</a:t>
          </a:r>
          <a:r>
            <a:rPr lang="en-US" sz="600" kern="1200">
              <a:latin typeface="Gill Sans Nova"/>
            </a:rPr>
            <a:t>%.</a:t>
          </a:r>
          <a:r>
            <a:rPr lang="en-US" sz="600" kern="1200"/>
            <a:t> </a:t>
          </a:r>
        </a:p>
      </dsp:txBody>
      <dsp:txXfrm>
        <a:off x="6434189" y="1729660"/>
        <a:ext cx="950422" cy="580469"/>
      </dsp:txXfrm>
    </dsp:sp>
    <dsp:sp modelId="{6808ABCC-4D36-431E-BC2F-60B91BC6C5AF}">
      <dsp:nvSpPr>
        <dsp:cNvPr id="0" name=""/>
        <dsp:cNvSpPr/>
      </dsp:nvSpPr>
      <dsp:spPr>
        <a:xfrm>
          <a:off x="629281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339B5-3540-4775-B6AD-1B9AA94149D4}">
      <dsp:nvSpPr>
        <dsp:cNvPr id="0" name=""/>
        <dsp:cNvSpPr/>
      </dsp:nvSpPr>
      <dsp:spPr>
        <a:xfrm>
          <a:off x="6416130"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AIRMS achieves a total return of  240.54</a:t>
          </a:r>
          <a:r>
            <a:rPr lang="en-US" sz="600" kern="1200">
              <a:latin typeface="Gill Sans Nova"/>
            </a:rPr>
            <a:t>%</a:t>
          </a:r>
          <a:r>
            <a:rPr lang="en-US" sz="600" kern="1200"/>
            <a:t> improving the return by 10.55% .</a:t>
          </a:r>
          <a:endParaRPr lang="en-US" sz="600" kern="1200">
            <a:latin typeface="Gill Sans Nova"/>
          </a:endParaRPr>
        </a:p>
      </dsp:txBody>
      <dsp:txXfrm>
        <a:off x="6434189" y="2500395"/>
        <a:ext cx="950422" cy="580469"/>
      </dsp:txXfrm>
    </dsp:sp>
    <dsp:sp modelId="{6DB1DA2A-7241-4470-B819-7CFFAE1269E5}">
      <dsp:nvSpPr>
        <dsp:cNvPr id="0" name=""/>
        <dsp:cNvSpPr/>
      </dsp:nvSpPr>
      <dsp:spPr>
        <a:xfrm>
          <a:off x="6292813" y="786719"/>
          <a:ext cx="123317" cy="2774645"/>
        </a:xfrm>
        <a:custGeom>
          <a:avLst/>
          <a:gdLst/>
          <a:ahLst/>
          <a:cxnLst/>
          <a:rect l="0" t="0" r="0" b="0"/>
          <a:pathLst>
            <a:path>
              <a:moveTo>
                <a:pt x="0" y="0"/>
              </a:moveTo>
              <a:lnTo>
                <a:pt x="0" y="2774645"/>
              </a:lnTo>
              <a:lnTo>
                <a:pt x="123317" y="277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14AF4-BF02-4888-985D-478ED5903FF4}">
      <dsp:nvSpPr>
        <dsp:cNvPr id="0" name=""/>
        <dsp:cNvSpPr/>
      </dsp:nvSpPr>
      <dsp:spPr>
        <a:xfrm>
          <a:off x="6416130" y="325307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The AIRMS strategy achieves a total return of 273.59%, surpassing the MRB strategy by 31% and demonstrating reduced fluctuations.</a:t>
          </a:r>
          <a:r>
            <a:rPr lang="en-US" sz="600" kern="1200">
              <a:latin typeface="Gill Sans Nova"/>
            </a:rPr>
            <a:t> </a:t>
          </a:r>
        </a:p>
      </dsp:txBody>
      <dsp:txXfrm>
        <a:off x="6434189" y="3271130"/>
        <a:ext cx="950422" cy="5804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C3CCB-8445-4E4B-9D70-FEFD8F3A0393}">
      <dsp:nvSpPr>
        <dsp:cNvPr id="0" name=""/>
        <dsp:cNvSpPr/>
      </dsp:nvSpPr>
      <dsp:spPr>
        <a:xfrm>
          <a:off x="0" y="865"/>
          <a:ext cx="7117918" cy="14822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ABE5C6-810C-407A-98A5-9927EB8B9FC6}">
      <dsp:nvSpPr>
        <dsp:cNvPr id="0" name=""/>
        <dsp:cNvSpPr/>
      </dsp:nvSpPr>
      <dsp:spPr>
        <a:xfrm>
          <a:off x="448376" y="334368"/>
          <a:ext cx="815229" cy="815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0A39A6-EFB8-464A-B72D-8F640A8E4E8D}">
      <dsp:nvSpPr>
        <dsp:cNvPr id="0" name=""/>
        <dsp:cNvSpPr/>
      </dsp:nvSpPr>
      <dsp:spPr>
        <a:xfrm>
          <a:off x="1711981" y="865"/>
          <a:ext cx="4705476" cy="240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914" tIns="254914" rIns="254914" bIns="254914" numCol="1" spcCol="1270" anchor="ctr" anchorCtr="0">
          <a:noAutofit/>
        </a:bodyPr>
        <a:lstStyle/>
        <a:p>
          <a:pPr marL="0" lvl="0" indent="0" algn="l" defTabSz="622300">
            <a:lnSpc>
              <a:spcPct val="100000"/>
            </a:lnSpc>
            <a:spcBef>
              <a:spcPct val="0"/>
            </a:spcBef>
            <a:spcAft>
              <a:spcPct val="35000"/>
            </a:spcAft>
            <a:buNone/>
          </a:pPr>
          <a:r>
            <a:rPr lang="en-US" sz="1400" kern="1200"/>
            <a:t>The release of ChatGPT in late 2022 created a groundswell of interest in generative AI. Within a few hours of exploring this novel technology, users quickly identified &amp; exchanged a wide range of productivity tricks &amp; tips. In the subsequent weeks &amp; months, organizations have been striving to catch up &amp; adapt swiftly, all while safeguarding themselves against unexpected complications. AI has never been so accessible. Tools like ChatGPT, DALL-E 2, Midjourney, and Stable diffusion offer boundless opportunities for individuals to develop websites, devise advertising tactics &amp; managing treasuries.</a:t>
          </a:r>
        </a:p>
      </dsp:txBody>
      <dsp:txXfrm>
        <a:off x="1711981" y="865"/>
        <a:ext cx="4705476" cy="2408632"/>
      </dsp:txXfrm>
    </dsp:sp>
    <dsp:sp modelId="{34EFB828-D1E2-4ACB-877F-C3EFC88490F2}">
      <dsp:nvSpPr>
        <dsp:cNvPr id="0" name=""/>
        <dsp:cNvSpPr/>
      </dsp:nvSpPr>
      <dsp:spPr>
        <a:xfrm>
          <a:off x="0" y="2747551"/>
          <a:ext cx="7117918" cy="14822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9E0A3-64CA-4655-A6FE-C6078F99AAC0}">
      <dsp:nvSpPr>
        <dsp:cNvPr id="0" name=""/>
        <dsp:cNvSpPr/>
      </dsp:nvSpPr>
      <dsp:spPr>
        <a:xfrm>
          <a:off x="448376" y="3081054"/>
          <a:ext cx="815229" cy="815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95D4D-D036-4C72-860D-F4938D0A2E09}">
      <dsp:nvSpPr>
        <dsp:cNvPr id="0" name=""/>
        <dsp:cNvSpPr/>
      </dsp:nvSpPr>
      <dsp:spPr>
        <a:xfrm>
          <a:off x="1711981" y="2747551"/>
          <a:ext cx="4705476" cy="240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914" tIns="254914" rIns="254914" bIns="254914" numCol="1" spcCol="1270" anchor="ctr" anchorCtr="0">
          <a:noAutofit/>
        </a:bodyPr>
        <a:lstStyle/>
        <a:p>
          <a:pPr marL="0" lvl="0" indent="0" algn="l" defTabSz="622300">
            <a:lnSpc>
              <a:spcPct val="100000"/>
            </a:lnSpc>
            <a:spcBef>
              <a:spcPct val="0"/>
            </a:spcBef>
            <a:spcAft>
              <a:spcPct val="35000"/>
            </a:spcAft>
            <a:buNone/>
          </a:pPr>
          <a:r>
            <a:rPr lang="en-US" sz="1400" kern="1200"/>
            <a:t>ChatGPT &amp; other Generative AI models have also proved useful for treasury professionals seeking to expand their data driven capabilities &amp; knowledge. Treasury is an ever-evolving field as technology &amp; economic conditions change.</a:t>
          </a:r>
        </a:p>
      </dsp:txBody>
      <dsp:txXfrm>
        <a:off x="1711981" y="2747551"/>
        <a:ext cx="4705476" cy="24086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03BB4-E3C9-4317-9EAC-52DEA67F2D11}">
      <dsp:nvSpPr>
        <dsp:cNvPr id="0" name=""/>
        <dsp:cNvSpPr/>
      </dsp:nvSpPr>
      <dsp:spPr>
        <a:xfrm>
          <a:off x="0" y="4137"/>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4E3C8-1BE0-4951-BE08-1102CCD96CBA}">
      <dsp:nvSpPr>
        <dsp:cNvPr id="0" name=""/>
        <dsp:cNvSpPr/>
      </dsp:nvSpPr>
      <dsp:spPr>
        <a:xfrm>
          <a:off x="14188" y="14691"/>
          <a:ext cx="25822" cy="257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6D02B-30EC-481C-8A89-F9EBB56AF9BF}">
      <dsp:nvSpPr>
        <dsp:cNvPr id="0" name=""/>
        <dsp:cNvSpPr/>
      </dsp:nvSpPr>
      <dsp:spPr>
        <a:xfrm>
          <a:off x="54199" y="4137"/>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Reliance has demonstrated remarkable success in enhancing its business and profitability by prioritizing and investing in treasury management and operations not once, but twice.</a:t>
          </a:r>
        </a:p>
      </dsp:txBody>
      <dsp:txXfrm>
        <a:off x="54199" y="4137"/>
        <a:ext cx="5564006" cy="1594752"/>
      </dsp:txXfrm>
    </dsp:sp>
    <dsp:sp modelId="{58B77779-7718-446B-877A-89918A7E9867}">
      <dsp:nvSpPr>
        <dsp:cNvPr id="0" name=""/>
        <dsp:cNvSpPr/>
      </dsp:nvSpPr>
      <dsp:spPr>
        <a:xfrm>
          <a:off x="0" y="1781148"/>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97F71-59EC-483B-A54B-448A1B5CB44E}">
      <dsp:nvSpPr>
        <dsp:cNvPr id="0" name=""/>
        <dsp:cNvSpPr/>
      </dsp:nvSpPr>
      <dsp:spPr>
        <a:xfrm>
          <a:off x="14188" y="1791701"/>
          <a:ext cx="25822" cy="257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B5966-2306-4585-85BD-FE07D89BFACF}">
      <dsp:nvSpPr>
        <dsp:cNvPr id="0" name=""/>
        <dsp:cNvSpPr/>
      </dsp:nvSpPr>
      <dsp:spPr>
        <a:xfrm>
          <a:off x="54199" y="1781148"/>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Reliance Industries witnessed a significant increase of nearly 50% in its current investment, amounting to Rs 51,014 crore, during the fiscal year 2014-15.The purpose of this increased investment was to enhance its treasury income. However, during the same period, Reliance Industries experienced a substantial decrease in its cash and bank balance, which depleted by 67% to Rs 12,545 crore. These figures are based on the information provided in Reliance Industries' annual report.</a:t>
          </a:r>
        </a:p>
      </dsp:txBody>
      <dsp:txXfrm>
        <a:off x="54199" y="1781148"/>
        <a:ext cx="5564006" cy="1594752"/>
      </dsp:txXfrm>
    </dsp:sp>
    <dsp:sp modelId="{7AC9598B-C488-439E-8BE0-A9E7D3F970B0}">
      <dsp:nvSpPr>
        <dsp:cNvPr id="0" name=""/>
        <dsp:cNvSpPr/>
      </dsp:nvSpPr>
      <dsp:spPr>
        <a:xfrm>
          <a:off x="0" y="3558158"/>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DB5AF-6C09-47BB-ABA7-8CD2ABDCB5F5}">
      <dsp:nvSpPr>
        <dsp:cNvPr id="0" name=""/>
        <dsp:cNvSpPr/>
      </dsp:nvSpPr>
      <dsp:spPr>
        <a:xfrm>
          <a:off x="14188" y="3568711"/>
          <a:ext cx="25822" cy="257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93B7AD-317B-4238-B518-21D992625A4C}">
      <dsp:nvSpPr>
        <dsp:cNvPr id="0" name=""/>
        <dsp:cNvSpPr/>
      </dsp:nvSpPr>
      <dsp:spPr>
        <a:xfrm>
          <a:off x="54199" y="3558158"/>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The current data indicates a shift towards a more assertive strategy in treasury operations aimed at achieving improved returns. Previously, Reliance Industries adopted a cautious approach by maintaining a significant portion of its surplus as cash and bank balances, prioritizing liquidity management over higher returns. However, the current investment now exceeds the cash and bank balance by more than four times, suggesting a more aggressive approach focused on maximizing returns.</a:t>
          </a:r>
        </a:p>
      </dsp:txBody>
      <dsp:txXfrm>
        <a:off x="54199" y="3558158"/>
        <a:ext cx="5564006" cy="15947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5E1E2-E833-44A0-8456-5A60C7DFF91F}">
      <dsp:nvSpPr>
        <dsp:cNvPr id="0" name=""/>
        <dsp:cNvSpPr/>
      </dsp:nvSpPr>
      <dsp:spPr>
        <a:xfrm>
          <a:off x="0" y="3907"/>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57210-4325-47EB-BFEF-0F1EC7268550}">
      <dsp:nvSpPr>
        <dsp:cNvPr id="0" name=""/>
        <dsp:cNvSpPr/>
      </dsp:nvSpPr>
      <dsp:spPr>
        <a:xfrm>
          <a:off x="8420" y="10170"/>
          <a:ext cx="15324" cy="1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F9AF5-67D6-4025-85DD-08D4DC6969BA}">
      <dsp:nvSpPr>
        <dsp:cNvPr id="0" name=""/>
        <dsp:cNvSpPr/>
      </dsp:nvSpPr>
      <dsp:spPr>
        <a:xfrm>
          <a:off x="32166" y="3907"/>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During the annual general meeting (AGM) held on August 12, 2019, Ambani made the following statement:</a:t>
          </a:r>
          <a:r>
            <a:rPr lang="en-US" sz="1400" kern="1200">
              <a:highlight>
                <a:srgbClr val="FF00FF"/>
              </a:highlight>
            </a:rPr>
            <a:t> “We have a very clear roadmap to becoming a zero net-debt company within the next 18 months, that is by 31 March 2021.”</a:t>
          </a:r>
        </a:p>
      </dsp:txBody>
      <dsp:txXfrm>
        <a:off x="32166" y="3907"/>
        <a:ext cx="5806201" cy="1029947"/>
      </dsp:txXfrm>
    </dsp:sp>
    <dsp:sp modelId="{18C231F5-D09D-4740-9265-B68AF876C02B}">
      <dsp:nvSpPr>
        <dsp:cNvPr id="0" name=""/>
        <dsp:cNvSpPr/>
      </dsp:nvSpPr>
      <dsp:spPr>
        <a:xfrm>
          <a:off x="0" y="1155025"/>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A928A-2799-4FE2-9845-A067E8DC477D}">
      <dsp:nvSpPr>
        <dsp:cNvPr id="0" name=""/>
        <dsp:cNvSpPr/>
      </dsp:nvSpPr>
      <dsp:spPr>
        <a:xfrm>
          <a:off x="8420" y="1161288"/>
          <a:ext cx="15324" cy="1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D1F02B-1F8F-4C9E-A8A4-4DDFF0F859BC}">
      <dsp:nvSpPr>
        <dsp:cNvPr id="0" name=""/>
        <dsp:cNvSpPr/>
      </dsp:nvSpPr>
      <dsp:spPr>
        <a:xfrm>
          <a:off x="32166" y="1155025"/>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The company then went on to announce a capital raise worth US$20bn and the completion of a US$7bn rights issue “completed entirely on a digital platform during lockdown”.</a:t>
          </a:r>
        </a:p>
      </dsp:txBody>
      <dsp:txXfrm>
        <a:off x="32166" y="1155025"/>
        <a:ext cx="5806201" cy="1029947"/>
      </dsp:txXfrm>
    </dsp:sp>
    <dsp:sp modelId="{2D9BC329-8E32-41C7-971E-1A9906A730C3}">
      <dsp:nvSpPr>
        <dsp:cNvPr id="0" name=""/>
        <dsp:cNvSpPr/>
      </dsp:nvSpPr>
      <dsp:spPr>
        <a:xfrm>
          <a:off x="0" y="2306143"/>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13EEF-A8C8-43E5-B32C-67001894D60B}">
      <dsp:nvSpPr>
        <dsp:cNvPr id="0" name=""/>
        <dsp:cNvSpPr/>
      </dsp:nvSpPr>
      <dsp:spPr>
        <a:xfrm>
          <a:off x="8420" y="2312406"/>
          <a:ext cx="15324" cy="1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111A8-506F-4ABF-BD9D-E2745A2AE11F}">
      <dsp:nvSpPr>
        <dsp:cNvPr id="0" name=""/>
        <dsp:cNvSpPr/>
      </dsp:nvSpPr>
      <dsp:spPr>
        <a:xfrm>
          <a:off x="32166" y="2306143"/>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On June 20, 2020, Ambani announced in a statement submitted to the Bombay Stock Exchange (BSE) that RIL had achieved a net debt-free status, surpassing the March 2021 deadline by nine months.</a:t>
          </a:r>
        </a:p>
      </dsp:txBody>
      <dsp:txXfrm>
        <a:off x="32166" y="2306143"/>
        <a:ext cx="5806201" cy="1029947"/>
      </dsp:txXfrm>
    </dsp:sp>
    <dsp:sp modelId="{1641EBE7-F489-4D78-A399-EBC1E55F3A59}">
      <dsp:nvSpPr>
        <dsp:cNvPr id="0" name=""/>
        <dsp:cNvSpPr/>
      </dsp:nvSpPr>
      <dsp:spPr>
        <a:xfrm>
          <a:off x="0" y="3457261"/>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1C10C-EB45-4B32-8D9C-D1E6AFE82CDD}">
      <dsp:nvSpPr>
        <dsp:cNvPr id="0" name=""/>
        <dsp:cNvSpPr/>
      </dsp:nvSpPr>
      <dsp:spPr>
        <a:xfrm>
          <a:off x="8420" y="3463524"/>
          <a:ext cx="15324" cy="15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61B81-8DA3-4AF1-8511-4AD15D81095A}">
      <dsp:nvSpPr>
        <dsp:cNvPr id="0" name=""/>
        <dsp:cNvSpPr/>
      </dsp:nvSpPr>
      <dsp:spPr>
        <a:xfrm>
          <a:off x="32166" y="3457261"/>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One of the prominent persons involved in this mission was </a:t>
          </a:r>
          <a:r>
            <a:rPr lang="en-US" sz="1400" b="1" kern="1200"/>
            <a:t>Mr. Soumyo Dutta, Group Treasurer</a:t>
          </a:r>
          <a:r>
            <a:rPr lang="en-US" sz="1400" kern="1200"/>
            <a:t>. He has explained the Treasury operations of Reliance as structurally, Reliance Industries has treasuries embedded within each of its business divisions; there is a treasury for the refining business, one for the petrochemical business, one for the consumer business and so on. The role of the central treasury, he suggests, is to “lay down the broad boundaries, frameworks and priorities, and define how each individual treasury should interact with our banking partners.”</a:t>
          </a:r>
        </a:p>
      </dsp:txBody>
      <dsp:txXfrm>
        <a:off x="32166" y="3457261"/>
        <a:ext cx="5806201" cy="1029947"/>
      </dsp:txXfrm>
    </dsp:sp>
    <dsp:sp modelId="{3F342AF4-D706-4716-95A7-E224D87A6E0A}">
      <dsp:nvSpPr>
        <dsp:cNvPr id="0" name=""/>
        <dsp:cNvSpPr/>
      </dsp:nvSpPr>
      <dsp:spPr>
        <a:xfrm>
          <a:off x="0" y="4608379"/>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52A45-F531-4ABA-9BBF-088B78E48BBE}">
      <dsp:nvSpPr>
        <dsp:cNvPr id="0" name=""/>
        <dsp:cNvSpPr/>
      </dsp:nvSpPr>
      <dsp:spPr>
        <a:xfrm>
          <a:off x="8420" y="4614642"/>
          <a:ext cx="15324" cy="15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3DE9D-A7DA-4A67-A728-46BAC5D3FF7E}">
      <dsp:nvSpPr>
        <dsp:cNvPr id="0" name=""/>
        <dsp:cNvSpPr/>
      </dsp:nvSpPr>
      <dsp:spPr>
        <a:xfrm>
          <a:off x="32166" y="4608379"/>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The company uses SAP as its enterprise resource planning system and Murex for treasury and financial markets, working with the providers to ensure there are linkages and interoperability between the two.</a:t>
          </a:r>
        </a:p>
      </dsp:txBody>
      <dsp:txXfrm>
        <a:off x="32166" y="4608379"/>
        <a:ext cx="5806201" cy="1029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D69ED-12E2-448C-A9BC-033C4F4D879D}">
      <dsp:nvSpPr>
        <dsp:cNvPr id="0" name=""/>
        <dsp:cNvSpPr/>
      </dsp:nvSpPr>
      <dsp:spPr>
        <a:xfrm>
          <a:off x="-27002" y="-54489"/>
          <a:ext cx="516220" cy="327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DE87C-D2E6-47C6-9D25-A17387F8C249}">
      <dsp:nvSpPr>
        <dsp:cNvPr id="0" name=""/>
        <dsp:cNvSpPr/>
      </dsp:nvSpPr>
      <dsp:spPr>
        <a:xfrm>
          <a:off x="30355" y="0"/>
          <a:ext cx="516220" cy="327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a:t>Project</a:t>
          </a:r>
        </a:p>
        <a:p>
          <a:pPr marL="0" lvl="0" indent="0" algn="ctr" defTabSz="400050">
            <a:lnSpc>
              <a:spcPct val="90000"/>
            </a:lnSpc>
            <a:spcBef>
              <a:spcPct val="0"/>
            </a:spcBef>
            <a:spcAft>
              <a:spcPct val="35000"/>
            </a:spcAft>
            <a:buNone/>
          </a:pPr>
          <a:r>
            <a:rPr lang="en-IN" sz="900" kern="1200"/>
            <a:t>Manager</a:t>
          </a:r>
        </a:p>
      </dsp:txBody>
      <dsp:txXfrm>
        <a:off x="39956" y="9601"/>
        <a:ext cx="497018" cy="308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38B66-509C-4D8F-862C-B6AA8A63CB33}">
      <dsp:nvSpPr>
        <dsp:cNvPr id="0" name=""/>
        <dsp:cNvSpPr/>
      </dsp:nvSpPr>
      <dsp:spPr>
        <a:xfrm>
          <a:off x="1648" y="245810"/>
          <a:ext cx="1653545" cy="661418"/>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Saved over 1 month per person per year for higher value tasks </a:t>
          </a:r>
          <a:endParaRPr lang="en-US" sz="1000" kern="1200"/>
        </a:p>
      </dsp:txBody>
      <dsp:txXfrm>
        <a:off x="1648" y="245810"/>
        <a:ext cx="1488191" cy="661418"/>
      </dsp:txXfrm>
    </dsp:sp>
    <dsp:sp modelId="{EDBBA896-5D72-466C-9D81-9DB9DB61B734}">
      <dsp:nvSpPr>
        <dsp:cNvPr id="0" name=""/>
        <dsp:cNvSpPr/>
      </dsp:nvSpPr>
      <dsp:spPr>
        <a:xfrm>
          <a:off x="1324484"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Accuracy of up to 85% has been achieved in A/R Forecast</a:t>
          </a:r>
          <a:endParaRPr lang="en-US" sz="1000" kern="1200"/>
        </a:p>
      </dsp:txBody>
      <dsp:txXfrm>
        <a:off x="1655193" y="245810"/>
        <a:ext cx="992127" cy="661418"/>
      </dsp:txXfrm>
    </dsp:sp>
    <dsp:sp modelId="{DA9B370B-7A76-4B83-A14E-1ADCD243416D}">
      <dsp:nvSpPr>
        <dsp:cNvPr id="0" name=""/>
        <dsp:cNvSpPr/>
      </dsp:nvSpPr>
      <dsp:spPr>
        <a:xfrm>
          <a:off x="2676129"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Improved short-term visibility for 900+ projects by daily forecasts</a:t>
          </a:r>
          <a:endParaRPr lang="en-US" sz="1000" kern="1200"/>
        </a:p>
      </dsp:txBody>
      <dsp:txXfrm>
        <a:off x="3006838" y="245810"/>
        <a:ext cx="992127" cy="661418"/>
      </dsp:txXfrm>
    </dsp:sp>
    <dsp:sp modelId="{090C58F6-FECF-4446-8B88-1EB3A4F95496}">
      <dsp:nvSpPr>
        <dsp:cNvPr id="0" name=""/>
        <dsp:cNvSpPr/>
      </dsp:nvSpPr>
      <dsp:spPr>
        <a:xfrm>
          <a:off x="3970158"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Variance Analysis provides insights into various cash flow categories</a:t>
          </a:r>
        </a:p>
      </dsp:txBody>
      <dsp:txXfrm>
        <a:off x="4300867" y="245810"/>
        <a:ext cx="992127" cy="661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76769-D832-4244-AAEB-FEACD8052F30}">
      <dsp:nvSpPr>
        <dsp:cNvPr id="0" name=""/>
        <dsp:cNvSpPr/>
      </dsp:nvSpPr>
      <dsp:spPr>
        <a:xfrm>
          <a:off x="795104" y="95102"/>
          <a:ext cx="574277" cy="574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D401C-86E7-4BFE-9609-0C9EBD049EC0}">
      <dsp:nvSpPr>
        <dsp:cNvPr id="0" name=""/>
        <dsp:cNvSpPr/>
      </dsp:nvSpPr>
      <dsp:spPr>
        <a:xfrm>
          <a:off x="444157"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Forecasting</a:t>
          </a:r>
          <a:r>
            <a:rPr lang="en-US" sz="1100" kern="1200">
              <a:latin typeface="Gill Sans Nova"/>
            </a:rPr>
            <a:t> cover</a:t>
          </a:r>
          <a:r>
            <a:rPr lang="en-US" sz="1100" kern="1200"/>
            <a:t> multiple variables and parameters,</a:t>
          </a:r>
          <a:r>
            <a:rPr lang="en-US" sz="1100" kern="1200">
              <a:latin typeface="Gill Sans Nova"/>
            </a:rPr>
            <a:t> with</a:t>
          </a:r>
          <a:r>
            <a:rPr lang="en-US" sz="1100" kern="1200"/>
            <a:t> regular review and updates.</a:t>
          </a:r>
        </a:p>
      </dsp:txBody>
      <dsp:txXfrm>
        <a:off x="444157" y="860811"/>
        <a:ext cx="1276171" cy="510468"/>
      </dsp:txXfrm>
    </dsp:sp>
    <dsp:sp modelId="{50FEA65C-D951-4A09-B136-FD18013EDA20}">
      <dsp:nvSpPr>
        <dsp:cNvPr id="0" name=""/>
        <dsp:cNvSpPr/>
      </dsp:nvSpPr>
      <dsp:spPr>
        <a:xfrm>
          <a:off x="2294606" y="95102"/>
          <a:ext cx="574277" cy="574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AD9865-A2FA-4639-898A-0B1DE5A85FE1}">
      <dsp:nvSpPr>
        <dsp:cNvPr id="0" name=""/>
        <dsp:cNvSpPr/>
      </dsp:nvSpPr>
      <dsp:spPr>
        <a:xfrm>
          <a:off x="1943659"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Gill Sans Nova"/>
            </a:rPr>
            <a:t>20</a:t>
          </a:r>
          <a:r>
            <a:rPr lang="en-US" sz="1100" kern="1200"/>
            <a:t> statistical models for forecasting, </a:t>
          </a:r>
          <a:r>
            <a:rPr lang="en-US" sz="1100" kern="1200">
              <a:latin typeface="Gill Sans Nova"/>
            </a:rPr>
            <a:t>based</a:t>
          </a:r>
          <a:r>
            <a:rPr lang="en-US" sz="1100" kern="1200"/>
            <a:t> on the category and data quality.</a:t>
          </a:r>
        </a:p>
      </dsp:txBody>
      <dsp:txXfrm>
        <a:off x="1943659" y="860811"/>
        <a:ext cx="1276171" cy="510468"/>
      </dsp:txXfrm>
    </dsp:sp>
    <dsp:sp modelId="{313699E4-93E4-4D3F-B3A5-38C169E8809B}">
      <dsp:nvSpPr>
        <dsp:cNvPr id="0" name=""/>
        <dsp:cNvSpPr/>
      </dsp:nvSpPr>
      <dsp:spPr>
        <a:xfrm>
          <a:off x="3794108" y="95102"/>
          <a:ext cx="574277" cy="5742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3D619-4FA5-4DD9-AF04-89FC37A5739F}">
      <dsp:nvSpPr>
        <dsp:cNvPr id="0" name=""/>
        <dsp:cNvSpPr/>
      </dsp:nvSpPr>
      <dsp:spPr>
        <a:xfrm>
          <a:off x="3443161"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Selecting the appropriate model </a:t>
          </a:r>
          <a:r>
            <a:rPr lang="en-US" sz="1100" kern="1200">
              <a:latin typeface="Gill Sans Nova"/>
            </a:rPr>
            <a:t>and its optimizaion is crucial.</a:t>
          </a:r>
          <a:endParaRPr lang="en-US" sz="1100" kern="1200"/>
        </a:p>
      </dsp:txBody>
      <dsp:txXfrm>
        <a:off x="3443161" y="860811"/>
        <a:ext cx="1276171" cy="510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A63EB-CB3B-4392-A4EB-9007CE3F9B2D}">
      <dsp:nvSpPr>
        <dsp:cNvPr id="0" name=""/>
        <dsp:cNvSpPr/>
      </dsp:nvSpPr>
      <dsp:spPr>
        <a:xfrm>
          <a:off x="208404" y="322616"/>
          <a:ext cx="340532" cy="340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F5652A-C730-490C-82A7-F6368BE23081}">
      <dsp:nvSpPr>
        <dsp:cNvPr id="0" name=""/>
        <dsp:cNvSpPr/>
      </dsp:nvSpPr>
      <dsp:spPr>
        <a:xfrm>
          <a:off x="301"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Balance Sheets​</a:t>
          </a:r>
        </a:p>
      </dsp:txBody>
      <dsp:txXfrm>
        <a:off x="301" y="776676"/>
        <a:ext cx="756738" cy="302695"/>
      </dsp:txXfrm>
    </dsp:sp>
    <dsp:sp modelId="{38157567-3B0F-4C4D-AE8E-8D65270A9EEB}">
      <dsp:nvSpPr>
        <dsp:cNvPr id="0" name=""/>
        <dsp:cNvSpPr/>
      </dsp:nvSpPr>
      <dsp:spPr>
        <a:xfrm>
          <a:off x="1097571" y="322616"/>
          <a:ext cx="340532" cy="340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886FC-34BB-400D-B606-A4896C6960CD}">
      <dsp:nvSpPr>
        <dsp:cNvPr id="0" name=""/>
        <dsp:cNvSpPr/>
      </dsp:nvSpPr>
      <dsp:spPr>
        <a:xfrm>
          <a:off x="889468"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Income Statements​</a:t>
          </a:r>
        </a:p>
      </dsp:txBody>
      <dsp:txXfrm>
        <a:off x="889468" y="776676"/>
        <a:ext cx="756738" cy="302695"/>
      </dsp:txXfrm>
    </dsp:sp>
    <dsp:sp modelId="{46ED9DEA-941C-4AD6-BEBB-18B11438F8A8}">
      <dsp:nvSpPr>
        <dsp:cNvPr id="0" name=""/>
        <dsp:cNvSpPr/>
      </dsp:nvSpPr>
      <dsp:spPr>
        <a:xfrm>
          <a:off x="1986739" y="322616"/>
          <a:ext cx="340532" cy="340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B5704-2FBE-4696-9D15-F450BA9C62C6}">
      <dsp:nvSpPr>
        <dsp:cNvPr id="0" name=""/>
        <dsp:cNvSpPr/>
      </dsp:nvSpPr>
      <dsp:spPr>
        <a:xfrm>
          <a:off x="1778636"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Account Receivable &amp; Accounts Payable, Payroll data​</a:t>
          </a:r>
        </a:p>
      </dsp:txBody>
      <dsp:txXfrm>
        <a:off x="1778636" y="776676"/>
        <a:ext cx="756738" cy="302695"/>
      </dsp:txXfrm>
    </dsp:sp>
    <dsp:sp modelId="{29F06937-EC2F-44C3-8AC6-871DED514EF1}">
      <dsp:nvSpPr>
        <dsp:cNvPr id="0" name=""/>
        <dsp:cNvSpPr/>
      </dsp:nvSpPr>
      <dsp:spPr>
        <a:xfrm>
          <a:off x="2875906" y="322616"/>
          <a:ext cx="340532" cy="3405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B7352-581D-4260-B08F-97800BDFA578}">
      <dsp:nvSpPr>
        <dsp:cNvPr id="0" name=""/>
        <dsp:cNvSpPr/>
      </dsp:nvSpPr>
      <dsp:spPr>
        <a:xfrm>
          <a:off x="2667803"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Bank Documents</a:t>
          </a:r>
        </a:p>
      </dsp:txBody>
      <dsp:txXfrm>
        <a:off x="2667803" y="776676"/>
        <a:ext cx="756738" cy="3026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02CB2-84B5-4C01-8437-E6D488408815}">
      <dsp:nvSpPr>
        <dsp:cNvPr id="0" name=""/>
        <dsp:cNvSpPr/>
      </dsp:nvSpPr>
      <dsp:spPr>
        <a:xfrm>
          <a:off x="1921749" y="443624"/>
          <a:ext cx="342467" cy="91440"/>
        </a:xfrm>
        <a:custGeom>
          <a:avLst/>
          <a:gdLst/>
          <a:ahLst/>
          <a:cxnLst/>
          <a:rect l="0" t="0" r="0" b="0"/>
          <a:pathLst>
            <a:path>
              <a:moveTo>
                <a:pt x="0" y="45720"/>
              </a:moveTo>
              <a:lnTo>
                <a:pt x="34246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83656" y="487476"/>
        <a:ext cx="18653" cy="3734"/>
      </dsp:txXfrm>
    </dsp:sp>
    <dsp:sp modelId="{695930EE-0CE7-4D48-9DC5-53F1CFB71E79}">
      <dsp:nvSpPr>
        <dsp:cNvPr id="0" name=""/>
        <dsp:cNvSpPr/>
      </dsp:nvSpPr>
      <dsp:spPr>
        <a:xfrm>
          <a:off x="301518" y="2734"/>
          <a:ext cx="1622031" cy="9732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Data analysis provides a pre-selection of five to six models for testing.</a:t>
          </a:r>
        </a:p>
      </dsp:txBody>
      <dsp:txXfrm>
        <a:off x="301518" y="2734"/>
        <a:ext cx="1622031" cy="973218"/>
      </dsp:txXfrm>
    </dsp:sp>
    <dsp:sp modelId="{F399CAE3-5107-42BF-90DE-11AC77D96518}">
      <dsp:nvSpPr>
        <dsp:cNvPr id="0" name=""/>
        <dsp:cNvSpPr/>
      </dsp:nvSpPr>
      <dsp:spPr>
        <a:xfrm>
          <a:off x="3916848" y="443624"/>
          <a:ext cx="342467" cy="91440"/>
        </a:xfrm>
        <a:custGeom>
          <a:avLst/>
          <a:gdLst/>
          <a:ahLst/>
          <a:cxnLst/>
          <a:rect l="0" t="0" r="0" b="0"/>
          <a:pathLst>
            <a:path>
              <a:moveTo>
                <a:pt x="0" y="45720"/>
              </a:moveTo>
              <a:lnTo>
                <a:pt x="34246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8754" y="487476"/>
        <a:ext cx="18653" cy="3734"/>
      </dsp:txXfrm>
    </dsp:sp>
    <dsp:sp modelId="{E78B23F4-3358-4580-919E-9DD429F2FE26}">
      <dsp:nvSpPr>
        <dsp:cNvPr id="0" name=""/>
        <dsp:cNvSpPr/>
      </dsp:nvSpPr>
      <dsp:spPr>
        <a:xfrm>
          <a:off x="2296616" y="2734"/>
          <a:ext cx="1622031" cy="9732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The models are calibrated using identified influencing factors.</a:t>
          </a:r>
        </a:p>
      </dsp:txBody>
      <dsp:txXfrm>
        <a:off x="2296616" y="2734"/>
        <a:ext cx="1622031" cy="973218"/>
      </dsp:txXfrm>
    </dsp:sp>
    <dsp:sp modelId="{5F323745-8AAD-4FF1-AE5C-98A16CF1C874}">
      <dsp:nvSpPr>
        <dsp:cNvPr id="0" name=""/>
        <dsp:cNvSpPr/>
      </dsp:nvSpPr>
      <dsp:spPr>
        <a:xfrm>
          <a:off x="1112534" y="974153"/>
          <a:ext cx="3990196" cy="342467"/>
        </a:xfrm>
        <a:custGeom>
          <a:avLst/>
          <a:gdLst/>
          <a:ahLst/>
          <a:cxnLst/>
          <a:rect l="0" t="0" r="0" b="0"/>
          <a:pathLst>
            <a:path>
              <a:moveTo>
                <a:pt x="3990196" y="0"/>
              </a:moveTo>
              <a:lnTo>
                <a:pt x="3990196" y="188333"/>
              </a:lnTo>
              <a:lnTo>
                <a:pt x="0" y="188333"/>
              </a:lnTo>
              <a:lnTo>
                <a:pt x="0" y="342467"/>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7442" y="1143519"/>
        <a:ext cx="200379" cy="3734"/>
      </dsp:txXfrm>
    </dsp:sp>
    <dsp:sp modelId="{B1EB42F2-8A07-4587-B875-280CE2E7DCC7}">
      <dsp:nvSpPr>
        <dsp:cNvPr id="0" name=""/>
        <dsp:cNvSpPr/>
      </dsp:nvSpPr>
      <dsp:spPr>
        <a:xfrm>
          <a:off x="4291715" y="2734"/>
          <a:ext cx="1622031" cy="9732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A test forecast is generated based on the most recent twelve months of actual historical data.</a:t>
          </a:r>
        </a:p>
      </dsp:txBody>
      <dsp:txXfrm>
        <a:off x="4291715" y="2734"/>
        <a:ext cx="1622031" cy="973218"/>
      </dsp:txXfrm>
    </dsp:sp>
    <dsp:sp modelId="{7CFE1FD9-64DB-408F-9EFB-A0BE8B781276}">
      <dsp:nvSpPr>
        <dsp:cNvPr id="0" name=""/>
        <dsp:cNvSpPr/>
      </dsp:nvSpPr>
      <dsp:spPr>
        <a:xfrm>
          <a:off x="1921749" y="1789909"/>
          <a:ext cx="342467" cy="91440"/>
        </a:xfrm>
        <a:custGeom>
          <a:avLst/>
          <a:gdLst/>
          <a:ahLst/>
          <a:cxnLst/>
          <a:rect l="0" t="0" r="0" b="0"/>
          <a:pathLst>
            <a:path>
              <a:moveTo>
                <a:pt x="0" y="45720"/>
              </a:moveTo>
              <a:lnTo>
                <a:pt x="34246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83656" y="1833762"/>
        <a:ext cx="18653" cy="3734"/>
      </dsp:txXfrm>
    </dsp:sp>
    <dsp:sp modelId="{4F92AF6C-6D2D-4F02-AAEA-EE5B57931F52}">
      <dsp:nvSpPr>
        <dsp:cNvPr id="0" name=""/>
        <dsp:cNvSpPr/>
      </dsp:nvSpPr>
      <dsp:spPr>
        <a:xfrm>
          <a:off x="301518" y="1349020"/>
          <a:ext cx="1622031" cy="9732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Deviations between the forecast and actual data from the third year are analyzed for each model.</a:t>
          </a:r>
        </a:p>
      </dsp:txBody>
      <dsp:txXfrm>
        <a:off x="301518" y="1349020"/>
        <a:ext cx="1622031" cy="973218"/>
      </dsp:txXfrm>
    </dsp:sp>
    <dsp:sp modelId="{45A1C716-9E20-467C-9D21-190D6C0419E2}">
      <dsp:nvSpPr>
        <dsp:cNvPr id="0" name=""/>
        <dsp:cNvSpPr/>
      </dsp:nvSpPr>
      <dsp:spPr>
        <a:xfrm>
          <a:off x="2296616" y="1349020"/>
          <a:ext cx="1622031" cy="9732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The best model is selected based on the analysis of deviations.</a:t>
          </a:r>
        </a:p>
      </dsp:txBody>
      <dsp:txXfrm>
        <a:off x="2296616" y="1349020"/>
        <a:ext cx="1622031" cy="9732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5AA73-15F9-4758-B9D8-02DEE09B3E2B}">
      <dsp:nvSpPr>
        <dsp:cNvPr id="0" name=""/>
        <dsp:cNvSpPr/>
      </dsp:nvSpPr>
      <dsp:spPr>
        <a:xfrm>
          <a:off x="0" y="1222"/>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FDF5F-EC33-4C9C-BA96-2C8A4032BC0D}">
      <dsp:nvSpPr>
        <dsp:cNvPr id="0" name=""/>
        <dsp:cNvSpPr/>
      </dsp:nvSpPr>
      <dsp:spPr>
        <a:xfrm>
          <a:off x="187472" y="140665"/>
          <a:ext cx="340859" cy="340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F3D2-198E-4C24-9D3F-47DB09DEC0C8}">
      <dsp:nvSpPr>
        <dsp:cNvPr id="0" name=""/>
        <dsp:cNvSpPr/>
      </dsp:nvSpPr>
      <dsp:spPr>
        <a:xfrm>
          <a:off x="715803" y="1222"/>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Optimizing Accuracy of Cash Forecasting</a:t>
          </a:r>
        </a:p>
      </dsp:txBody>
      <dsp:txXfrm>
        <a:off x="715803" y="1222"/>
        <a:ext cx="3695701" cy="619743"/>
      </dsp:txXfrm>
    </dsp:sp>
    <dsp:sp modelId="{89A2A15F-9930-4138-BC8D-352F17B11DF7}">
      <dsp:nvSpPr>
        <dsp:cNvPr id="0" name=""/>
        <dsp:cNvSpPr/>
      </dsp:nvSpPr>
      <dsp:spPr>
        <a:xfrm>
          <a:off x="0" y="775902"/>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68D64-5A93-41FD-AB99-D5906521A7AC}">
      <dsp:nvSpPr>
        <dsp:cNvPr id="0" name=""/>
        <dsp:cNvSpPr/>
      </dsp:nvSpPr>
      <dsp:spPr>
        <a:xfrm>
          <a:off x="187472" y="915344"/>
          <a:ext cx="340859" cy="34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490EE-094E-44FE-9D41-5D0F85AC0741}">
      <dsp:nvSpPr>
        <dsp:cNvPr id="0" name=""/>
        <dsp:cNvSpPr/>
      </dsp:nvSpPr>
      <dsp:spPr>
        <a:xfrm>
          <a:off x="715803" y="775902"/>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Perform root cause analysis at multiple level</a:t>
          </a:r>
        </a:p>
      </dsp:txBody>
      <dsp:txXfrm>
        <a:off x="715803" y="775902"/>
        <a:ext cx="3695701" cy="619743"/>
      </dsp:txXfrm>
    </dsp:sp>
    <dsp:sp modelId="{EC081551-D08B-4756-93FA-4EE4B138A851}">
      <dsp:nvSpPr>
        <dsp:cNvPr id="0" name=""/>
        <dsp:cNvSpPr/>
      </dsp:nvSpPr>
      <dsp:spPr>
        <a:xfrm>
          <a:off x="0" y="1550581"/>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29610-EDF0-4800-92E7-0BE527D6F496}">
      <dsp:nvSpPr>
        <dsp:cNvPr id="0" name=""/>
        <dsp:cNvSpPr/>
      </dsp:nvSpPr>
      <dsp:spPr>
        <a:xfrm>
          <a:off x="187472" y="1690024"/>
          <a:ext cx="340859" cy="340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7E0254-0DF7-47AC-AB2F-B4D781E4A4FC}">
      <dsp:nvSpPr>
        <dsp:cNvPr id="0" name=""/>
        <dsp:cNvSpPr/>
      </dsp:nvSpPr>
      <dsp:spPr>
        <a:xfrm>
          <a:off x="715803" y="1550581"/>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Use the freed up time with automation to work on strategic tasks</a:t>
          </a:r>
        </a:p>
      </dsp:txBody>
      <dsp:txXfrm>
        <a:off x="715803" y="1550581"/>
        <a:ext cx="3695701" cy="619743"/>
      </dsp:txXfrm>
    </dsp:sp>
    <dsp:sp modelId="{8B5EDF31-FBF2-4A04-BBB7-2FADF8C59164}">
      <dsp:nvSpPr>
        <dsp:cNvPr id="0" name=""/>
        <dsp:cNvSpPr/>
      </dsp:nvSpPr>
      <dsp:spPr>
        <a:xfrm>
          <a:off x="0" y="2325261"/>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A6468-2936-4B78-A157-FC6E3AA88694}">
      <dsp:nvSpPr>
        <dsp:cNvPr id="0" name=""/>
        <dsp:cNvSpPr/>
      </dsp:nvSpPr>
      <dsp:spPr>
        <a:xfrm>
          <a:off x="187472" y="2464703"/>
          <a:ext cx="340859" cy="340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11566E-9915-4D46-929D-1322525BD027}">
      <dsp:nvSpPr>
        <dsp:cNvPr id="0" name=""/>
        <dsp:cNvSpPr/>
      </dsp:nvSpPr>
      <dsp:spPr>
        <a:xfrm>
          <a:off x="715803" y="2325261"/>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Make better debt decisions</a:t>
          </a:r>
        </a:p>
      </dsp:txBody>
      <dsp:txXfrm>
        <a:off x="715803" y="2325261"/>
        <a:ext cx="3695701" cy="6197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28BDA-42F2-4113-B4AE-27CFC550F9B9}">
      <dsp:nvSpPr>
        <dsp:cNvPr id="0" name=""/>
        <dsp:cNvSpPr/>
      </dsp:nvSpPr>
      <dsp:spPr>
        <a:xfrm>
          <a:off x="212121" y="94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rtl="0">
            <a:lnSpc>
              <a:spcPct val="90000"/>
            </a:lnSpc>
            <a:spcBef>
              <a:spcPct val="0"/>
            </a:spcBef>
            <a:spcAft>
              <a:spcPct val="35000"/>
            </a:spcAft>
            <a:buNone/>
          </a:pPr>
          <a:r>
            <a:rPr lang="en-US" sz="900" kern="1200">
              <a:solidFill>
                <a:srgbClr val="000000"/>
              </a:solidFill>
              <a:latin typeface="Calibri"/>
              <a:ea typeface="Calibri"/>
              <a:cs typeface="Calibri"/>
            </a:rPr>
            <a:t>AI Based Forecast for Accounts Receivable and Payable</a:t>
          </a:r>
        </a:p>
      </dsp:txBody>
      <dsp:txXfrm>
        <a:off x="212121" y="946"/>
        <a:ext cx="1050971" cy="630582"/>
      </dsp:txXfrm>
    </dsp:sp>
    <dsp:sp modelId="{88FA9FFA-E001-4647-929B-EFF87439E462}">
      <dsp:nvSpPr>
        <dsp:cNvPr id="0" name=""/>
        <dsp:cNvSpPr/>
      </dsp:nvSpPr>
      <dsp:spPr>
        <a:xfrm>
          <a:off x="1368189" y="94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Flexible Models for other operational flows</a:t>
          </a:r>
        </a:p>
      </dsp:txBody>
      <dsp:txXfrm>
        <a:off x="1368189" y="946"/>
        <a:ext cx="1050971" cy="630582"/>
      </dsp:txXfrm>
    </dsp:sp>
    <dsp:sp modelId="{CA2F1B4D-D7EC-4221-ACE5-BED4898B66C4}">
      <dsp:nvSpPr>
        <dsp:cNvPr id="0" name=""/>
        <dsp:cNvSpPr/>
      </dsp:nvSpPr>
      <dsp:spPr>
        <a:xfrm>
          <a:off x="212121" y="73662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Configuration of Non-operational Cash flows</a:t>
          </a:r>
        </a:p>
      </dsp:txBody>
      <dsp:txXfrm>
        <a:off x="212121" y="736626"/>
        <a:ext cx="1050971" cy="630582"/>
      </dsp:txXfrm>
    </dsp:sp>
    <dsp:sp modelId="{D7E53C6C-7248-48AE-B8AA-390673FAF4DB}">
      <dsp:nvSpPr>
        <dsp:cNvPr id="0" name=""/>
        <dsp:cNvSpPr/>
      </dsp:nvSpPr>
      <dsp:spPr>
        <a:xfrm>
          <a:off x="1368189" y="73662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Continuous Improvement of Forecasting accuracy</a:t>
          </a:r>
        </a:p>
      </dsp:txBody>
      <dsp:txXfrm>
        <a:off x="1368189" y="736626"/>
        <a:ext cx="1050971" cy="630582"/>
      </dsp:txXfrm>
    </dsp:sp>
    <dsp:sp modelId="{6C5E97DB-1FB2-408B-A0B3-74AD901B8E50}">
      <dsp:nvSpPr>
        <dsp:cNvPr id="0" name=""/>
        <dsp:cNvSpPr/>
      </dsp:nvSpPr>
      <dsp:spPr>
        <a:xfrm>
          <a:off x="790155" y="1472305"/>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Integration of Forecasts from FP&amp;A teams</a:t>
          </a:r>
          <a:endParaRPr lang="en-US" sz="900" kern="1200"/>
        </a:p>
      </dsp:txBody>
      <dsp:txXfrm>
        <a:off x="790155" y="1472305"/>
        <a:ext cx="1050971" cy="6305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DCA51-97B2-4B2B-89F2-9607F43AF1A4}">
      <dsp:nvSpPr>
        <dsp:cNvPr id="0" name=""/>
        <dsp:cNvSpPr/>
      </dsp:nvSpPr>
      <dsp:spPr>
        <a:xfrm>
          <a:off x="4415" y="1403609"/>
          <a:ext cx="2639300" cy="1055720"/>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a:t>EWP2:Enhanced Weighted Portfolio 2, an improved version of a weighted portfolio strategy for forex trading, incorporating specific enhancements and criteria for assigning weights to different currency pairs.</a:t>
          </a:r>
        </a:p>
      </dsp:txBody>
      <dsp:txXfrm>
        <a:off x="532275" y="1403609"/>
        <a:ext cx="1583580" cy="1055720"/>
      </dsp:txXfrm>
    </dsp:sp>
    <dsp:sp modelId="{E471EEF0-5AEF-413C-A311-736EFC2C2332}">
      <dsp:nvSpPr>
        <dsp:cNvPr id="0" name=""/>
        <dsp:cNvSpPr/>
      </dsp:nvSpPr>
      <dsp:spPr>
        <a:xfrm>
          <a:off x="2379785" y="1403609"/>
          <a:ext cx="2639300" cy="1055720"/>
        </a:xfrm>
        <a:prstGeom prst="chevron">
          <a:avLst/>
        </a:prstGeom>
        <a:gradFill rotWithShape="0">
          <a:gsLst>
            <a:gs pos="0">
              <a:schemeClr val="accent2">
                <a:hueOff val="-8056765"/>
                <a:satOff val="-14407"/>
                <a:lumOff val="21568"/>
                <a:alphaOff val="0"/>
                <a:satMod val="103000"/>
                <a:lumMod val="102000"/>
                <a:tint val="94000"/>
              </a:schemeClr>
            </a:gs>
            <a:gs pos="50000">
              <a:schemeClr val="accent2">
                <a:hueOff val="-8056765"/>
                <a:satOff val="-14407"/>
                <a:lumOff val="21568"/>
                <a:alphaOff val="0"/>
                <a:satMod val="110000"/>
                <a:lumMod val="100000"/>
                <a:shade val="100000"/>
              </a:schemeClr>
            </a:gs>
            <a:gs pos="100000">
              <a:schemeClr val="accent2">
                <a:hueOff val="-8056765"/>
                <a:satOff val="-14407"/>
                <a:lumOff val="215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a:t>KCP2:Enhanced Kelly Criterion Portfolio 2, an advanced version of the Kelly criterion portfolio strategy specifically designed for forex trading. It utilizes the Kelly criterion to determine the optimal allocation of capital among forex trades, incorporating enhancements or modifications to enhance performance and account for expected returns and risks.</a:t>
          </a:r>
        </a:p>
      </dsp:txBody>
      <dsp:txXfrm>
        <a:off x="2907645" y="1403609"/>
        <a:ext cx="1583580" cy="10557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728869-7995-C912-CC31-A3800D4B3A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DFD7C84-6D96-8501-5B11-B4315F5264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0C43F9-7678-4D25-A0F7-82D5E04EDA1C}" type="datetimeFigureOut">
              <a:rPr lang="en-IN" smtClean="0"/>
              <a:t>07-07-2023</a:t>
            </a:fld>
            <a:endParaRPr lang="en-IN"/>
          </a:p>
        </p:txBody>
      </p:sp>
      <p:sp>
        <p:nvSpPr>
          <p:cNvPr id="4" name="Footer Placeholder 3">
            <a:extLst>
              <a:ext uri="{FF2B5EF4-FFF2-40B4-BE49-F238E27FC236}">
                <a16:creationId xmlns:a16="http://schemas.microsoft.com/office/drawing/2014/main" id="{6CB9DB31-01FD-84BE-1528-3E72AB4ABA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Chandrinos, S. K., Sakkas, G., &amp; Lagaros, N. D. (2018). AIRMS: A risk management tool using machine learning. Expert Systems with Applications, 105, 34-48.</a:t>
            </a:r>
            <a:endParaRPr lang="en-IN"/>
          </a:p>
        </p:txBody>
      </p:sp>
      <p:sp>
        <p:nvSpPr>
          <p:cNvPr id="5" name="Slide Number Placeholder 4">
            <a:extLst>
              <a:ext uri="{FF2B5EF4-FFF2-40B4-BE49-F238E27FC236}">
                <a16:creationId xmlns:a16="http://schemas.microsoft.com/office/drawing/2014/main" id="{D5B6BA05-C23F-CBC8-1810-3FC7C6862B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634BF6-7433-4AB1-93C1-06A8B8E129D5}" type="slidenum">
              <a:rPr lang="en-IN" smtClean="0"/>
              <a:t>‹#›</a:t>
            </a:fld>
            <a:endParaRPr lang="en-IN"/>
          </a:p>
        </p:txBody>
      </p:sp>
    </p:spTree>
    <p:extLst>
      <p:ext uri="{BB962C8B-B14F-4D97-AF65-F5344CB8AC3E}">
        <p14:creationId xmlns:p14="http://schemas.microsoft.com/office/powerpoint/2010/main" val="2015814111"/>
      </p:ext>
    </p:extLst>
  </p:cSld>
  <p:clrMap bg1="lt1" tx1="dk1" bg2="lt2" tx2="dk2" accent1="accent1" accent2="accent2" accent3="accent3" accent4="accent4" accent5="accent5" accent6="accent6" hlink="hlink" folHlink="folHlink"/>
  <p:hf sldNum="0"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FB974-2993-43FC-9C91-58AF395B399B}" type="datetimeFigureOut">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Chandrinos, S. K., Sakkas, G., &amp; Lagaros, N. D. (2018). AIRMS: A risk management tool using machine learning. Expert Systems with Applications, 105, 34-48.</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03E1E-B4A8-4419-B72C-6365C06226E8}" type="slidenum">
              <a:t>‹#›</a:t>
            </a:fld>
            <a:endParaRPr lang="en-US"/>
          </a:p>
        </p:txBody>
      </p:sp>
    </p:spTree>
    <p:extLst>
      <p:ext uri="{BB962C8B-B14F-4D97-AF65-F5344CB8AC3E}">
        <p14:creationId xmlns:p14="http://schemas.microsoft.com/office/powerpoint/2010/main" val="136705177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IN"/>
          </a:p>
        </p:txBody>
      </p:sp>
      <p:sp>
        <p:nvSpPr>
          <p:cNvPr id="5" name="Footer Placeholder 4">
            <a:extLst>
              <a:ext uri="{FF2B5EF4-FFF2-40B4-BE49-F238E27FC236}">
                <a16:creationId xmlns:a16="http://schemas.microsoft.com/office/drawing/2014/main" id="{92E4658B-0F42-E431-5F65-248F91B5A58D}"/>
              </a:ext>
            </a:extLst>
          </p:cNvPr>
          <p:cNvSpPr>
            <a:spLocks noGrp="1"/>
          </p:cNvSpPr>
          <p:nvPr>
            <p:ph type="ftr" sz="quarter" idx="4"/>
          </p:nvPr>
        </p:nvSpPr>
        <p:spPr/>
        <p:txBody>
          <a:bodyPr/>
          <a:lstStyle/>
          <a:p>
            <a:r>
              <a:rPr lang="en-US"/>
              <a:t>Chandrinos, S. K., Sakkas, G., &amp; Lagaros, N. D. (2018). AIRMS: A risk management tool using machine learning. Expert Systems with Applications, 105, 34-48.</a:t>
            </a:r>
          </a:p>
        </p:txBody>
      </p:sp>
    </p:spTree>
    <p:extLst>
      <p:ext uri="{BB962C8B-B14F-4D97-AF65-F5344CB8AC3E}">
        <p14:creationId xmlns:p14="http://schemas.microsoft.com/office/powerpoint/2010/main" val="242255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7/7/2023</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160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7/7/2023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9500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7/7/2023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00479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tx2"/>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a:p>
        </p:txBody>
      </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9" name="Picture Placeholder 7">
            <a:extLst>
              <a:ext uri="{FF2B5EF4-FFF2-40B4-BE49-F238E27FC236}">
                <a16:creationId xmlns:a16="http://schemas.microsoft.com/office/drawing/2014/main" id="{3276FB40-5607-4041-A1E7-46083EC10B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47" y="0"/>
            <a:ext cx="12186853" cy="6858000"/>
          </a:xfrm>
          <a:prstGeom prst="rect">
            <a:avLst/>
          </a:prstGeom>
        </p:spPr>
      </p:pic>
      <p:sp>
        <p:nvSpPr>
          <p:cNvPr id="10" name="Title 1">
            <a:extLst>
              <a:ext uri="{FF2B5EF4-FFF2-40B4-BE49-F238E27FC236}">
                <a16:creationId xmlns:a16="http://schemas.microsoft.com/office/drawing/2014/main" id="{2A06F2BA-0AA8-4071-9B78-A1D38239A86A}"/>
              </a:ext>
            </a:extLst>
          </p:cNvPr>
          <p:cNvSpPr txBox="1">
            <a:spLocks/>
          </p:cNvSpPr>
          <p:nvPr userDrawn="1"/>
        </p:nvSpPr>
        <p:spPr>
          <a:xfrm>
            <a:off x="775100" y="1954221"/>
            <a:ext cx="4326679" cy="979702"/>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399">
                <a:solidFill>
                  <a:srgbClr val="2E2E38"/>
                </a:solidFill>
              </a:rPr>
              <a:t>Use Panels to hold statements</a:t>
            </a:r>
            <a:endParaRPr lang="en-GB" sz="2399">
              <a:solidFill>
                <a:srgbClr val="2E2E38"/>
              </a:solidFill>
            </a:endParaRPr>
          </a:p>
        </p:txBody>
      </p:sp>
      <p:sp>
        <p:nvSpPr>
          <p:cNvPr id="13" name="Subtitle 2">
            <a:extLst>
              <a:ext uri="{FF2B5EF4-FFF2-40B4-BE49-F238E27FC236}">
                <a16:creationId xmlns:a16="http://schemas.microsoft.com/office/drawing/2014/main" id="{9335DDC7-D89A-4AB2-8B4F-0709B2513293}"/>
              </a:ext>
            </a:extLst>
          </p:cNvPr>
          <p:cNvSpPr txBox="1">
            <a:spLocks/>
          </p:cNvSpPr>
          <p:nvPr userDrawn="1"/>
        </p:nvSpPr>
        <p:spPr>
          <a:xfrm>
            <a:off x="775100" y="3046159"/>
            <a:ext cx="4326679" cy="1046323"/>
          </a:xfrm>
          <a:prstGeom prst="rect">
            <a:avLst/>
          </a:prstGeom>
        </p:spPr>
        <p:txBody>
          <a:bodyPr vert="horz" lIns="0" tIns="0" rIns="0" bIns="0" rtlCol="0" anchor="t" anchorCtr="0">
            <a:norm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599">
                <a:solidFill>
                  <a:srgbClr val="2E2E38"/>
                </a:solidFill>
              </a:rPr>
              <a:t>Subtitle (EY Interstate 16 point)</a:t>
            </a:r>
          </a:p>
          <a:p>
            <a:pPr lvl="1"/>
            <a:r>
              <a:rPr lang="en-GB" sz="1799">
                <a:solidFill>
                  <a:srgbClr val="2E2E38"/>
                </a:solidFill>
                <a:latin typeface="EYInterstate" panose="02000503020000020004" pitchFamily="2" charset="0"/>
              </a:rPr>
              <a:t>XX Month 200X (EY Interstate bold </a:t>
            </a:r>
            <a:br>
              <a:rPr lang="en-GB" sz="1799">
                <a:solidFill>
                  <a:srgbClr val="2E2E38"/>
                </a:solidFill>
                <a:latin typeface="EYInterstate" panose="02000503020000020004" pitchFamily="2" charset="0"/>
              </a:rPr>
            </a:br>
            <a:r>
              <a:rPr lang="en-GB" sz="1799">
                <a:solidFill>
                  <a:srgbClr val="2E2E38"/>
                </a:solidFill>
                <a:latin typeface="EYInterstate" panose="02000503020000020004" pitchFamily="2" charset="0"/>
              </a:rPr>
              <a:t>16 point)</a:t>
            </a:r>
          </a:p>
        </p:txBody>
      </p:sp>
      <p:sp>
        <p:nvSpPr>
          <p:cNvPr id="18" name="Rectangle 17">
            <a:extLst>
              <a:ext uri="{FF2B5EF4-FFF2-40B4-BE49-F238E27FC236}">
                <a16:creationId xmlns:a16="http://schemas.microsoft.com/office/drawing/2014/main" id="{07C36BAD-3C5C-4E87-98C3-9A3196BA3B67}"/>
              </a:ext>
            </a:extLst>
          </p:cNvPr>
          <p:cNvSpPr/>
          <p:nvPr userDrawn="1"/>
        </p:nvSpPr>
        <p:spPr>
          <a:xfrm>
            <a:off x="0" y="0"/>
            <a:ext cx="12185653"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200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111" y="869577"/>
            <a:ext cx="4845500"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99396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7/7/2023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51945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3893704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1580524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7/7/2023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5270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7/7/2023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67401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a:p>
        </p:txBody>
      </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906280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595167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668287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1020724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7/7/2023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80739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2405671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817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26408"/>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46034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971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083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703271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1027327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3382498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252880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7/7/2023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064510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88626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7/7/2023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0666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7/7/2023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918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7/7/2023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7060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7/7/2023</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69081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60"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1352024" y="6471244"/>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7 July 2023</a:t>
            </a:fld>
            <a:endParaRPr lang="en-IN" sz="800"/>
          </a:p>
        </p:txBody>
      </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a:off x="3161342" y="6471244"/>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
              <a:t>Presentation title</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926" r:id="rId26"/>
    <p:sldLayoutId id="2147483839" r:id="rId27"/>
    <p:sldLayoutId id="2147483925" r:id="rId28"/>
    <p:sldLayoutId id="2147483840" r:id="rId29"/>
    <p:sldLayoutId id="2147483946" r:id="rId30"/>
    <p:sldLayoutId id="2147483947" r:id="rId31"/>
    <p:sldLayoutId id="2147483948" r:id="rId32"/>
    <p:sldLayoutId id="2147483949" r:id="rId33"/>
    <p:sldLayoutId id="2147483950" r:id="rId34"/>
    <p:sldLayoutId id="2147483951" r:id="rId35"/>
    <p:sldLayoutId id="2147483952" r:id="rId36"/>
    <p:sldLayoutId id="2147483953" r:id="rId37"/>
    <p:sldLayoutId id="2147483954" r:id="rId38"/>
    <p:sldLayoutId id="2147483955" r:id="rId39"/>
    <p:sldLayoutId id="2147483956" r:id="rId40"/>
    <p:sldLayoutId id="2147483957" r:id="rId41"/>
    <p:sldLayoutId id="2147483958" r:id="rId42"/>
    <p:sldLayoutId id="2147483959" r:id="rId43"/>
    <p:sldLayoutId id="2147483960" r:id="rId44"/>
    <p:sldLayoutId id="2147483961" r:id="rId45"/>
    <p:sldLayoutId id="2147483962" r:id="rId46"/>
    <p:sldLayoutId id="2147483963" r:id="rId47"/>
    <p:sldLayoutId id="2147483964" r:id="rId48"/>
    <p:sldLayoutId id="2147483965" r:id="rId49"/>
    <p:sldLayoutId id="2147483966" r:id="rId50"/>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07.jpe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07.jpeg"/><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9.svg"/><Relationship Id="rId21" Type="http://schemas.openxmlformats.org/officeDocument/2006/relationships/image" Target="../media/image27.sv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1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diagramLayout" Target="../diagrams/layout3.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image" Target="../media/image30.png"/><Relationship Id="rId32" Type="http://schemas.microsoft.com/office/2007/relationships/diagramDrawing" Target="../diagrams/drawing3.xml"/><Relationship Id="rId5" Type="http://schemas.openxmlformats.org/officeDocument/2006/relationships/image" Target="../media/image21.svg"/><Relationship Id="rId15" Type="http://schemas.microsoft.com/office/2007/relationships/diagramDrawing" Target="../diagrams/drawing2.xml"/><Relationship Id="rId23" Type="http://schemas.openxmlformats.org/officeDocument/2006/relationships/image" Target="../media/image29.svg"/><Relationship Id="rId28" Type="http://schemas.openxmlformats.org/officeDocument/2006/relationships/diagramData" Target="../diagrams/data3.xml"/><Relationship Id="rId10" Type="http://schemas.microsoft.com/office/2007/relationships/diagramDrawing" Target="../diagrams/drawing1.xml"/><Relationship Id="rId19" Type="http://schemas.openxmlformats.org/officeDocument/2006/relationships/image" Target="../media/image25.svg"/><Relationship Id="rId31" Type="http://schemas.openxmlformats.org/officeDocument/2006/relationships/diagramColors" Target="../diagrams/colors3.xml"/><Relationship Id="rId4" Type="http://schemas.openxmlformats.org/officeDocument/2006/relationships/image" Target="../media/image20.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microsoft.com/office/2007/relationships/diagramDrawing" Target="../diagrams/drawing7.xml"/><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diagramColors" Target="../diagrams/colors7.xml"/><Relationship Id="rId2" Type="http://schemas.openxmlformats.org/officeDocument/2006/relationships/image" Target="../media/image48.png"/><Relationship Id="rId16" Type="http://schemas.openxmlformats.org/officeDocument/2006/relationships/diagramQuickStyle" Target="../diagrams/quickStyle7.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diagramLayout" Target="../diagrams/layout7.xml"/><Relationship Id="rId10" Type="http://schemas.openxmlformats.org/officeDocument/2006/relationships/image" Target="../media/image56.png"/><Relationship Id="rId19"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diagramData" Target="../diagrams/data7.xml"/></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diagramLayout" Target="../diagrams/layout8.xml"/><Relationship Id="rId21" Type="http://schemas.openxmlformats.org/officeDocument/2006/relationships/image" Target="../media/image79.svg"/><Relationship Id="rId7" Type="http://schemas.openxmlformats.org/officeDocument/2006/relationships/image" Target="../media/image69.jpeg"/><Relationship Id="rId12" Type="http://schemas.openxmlformats.org/officeDocument/2006/relationships/image" Target="../media/image72.png"/><Relationship Id="rId17" Type="http://schemas.openxmlformats.org/officeDocument/2006/relationships/image" Target="../media/image75.svg"/><Relationship Id="rId25" Type="http://schemas.openxmlformats.org/officeDocument/2006/relationships/image" Target="../media/image83.svg"/><Relationship Id="rId2" Type="http://schemas.openxmlformats.org/officeDocument/2006/relationships/diagramData" Target="../diagrams/data8.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7.xml"/><Relationship Id="rId6" Type="http://schemas.microsoft.com/office/2007/relationships/diagramDrawing" Target="../diagrams/drawing8.xml"/><Relationship Id="rId11" Type="http://schemas.openxmlformats.org/officeDocument/2006/relationships/image" Target="../media/image57.svg"/><Relationship Id="rId24" Type="http://schemas.openxmlformats.org/officeDocument/2006/relationships/image" Target="../media/image82.png"/><Relationship Id="rId5" Type="http://schemas.openxmlformats.org/officeDocument/2006/relationships/diagramColors" Target="../diagrams/colors8.xml"/><Relationship Id="rId15" Type="http://schemas.openxmlformats.org/officeDocument/2006/relationships/image" Target="../media/image23.svg"/><Relationship Id="rId23" Type="http://schemas.openxmlformats.org/officeDocument/2006/relationships/image" Target="../media/image81.svg"/><Relationship Id="rId10" Type="http://schemas.openxmlformats.org/officeDocument/2006/relationships/image" Target="../media/image56.png"/><Relationship Id="rId19" Type="http://schemas.openxmlformats.org/officeDocument/2006/relationships/image" Target="../media/image77.svg"/><Relationship Id="rId4" Type="http://schemas.openxmlformats.org/officeDocument/2006/relationships/diagramQuickStyle" Target="../diagrams/quickStyle8.xml"/><Relationship Id="rId9" Type="http://schemas.openxmlformats.org/officeDocument/2006/relationships/image" Target="../media/image71.svg"/><Relationship Id="rId14" Type="http://schemas.openxmlformats.org/officeDocument/2006/relationships/image" Target="../media/image22.png"/><Relationship Id="rId22" Type="http://schemas.openxmlformats.org/officeDocument/2006/relationships/image" Target="../media/image80.png"/><Relationship Id="rId27" Type="http://schemas.openxmlformats.org/officeDocument/2006/relationships/image" Target="../media/image85.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Layout" Target="../diagrams/layout9.xml"/><Relationship Id="rId7" Type="http://schemas.openxmlformats.org/officeDocument/2006/relationships/image" Target="../media/image86.jpeg"/><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diagramData" Target="../diagrams/data9.xml"/><Relationship Id="rId16" Type="http://schemas.openxmlformats.org/officeDocument/2006/relationships/diagramColors" Target="../diagrams/colors11.xml"/><Relationship Id="rId1" Type="http://schemas.openxmlformats.org/officeDocument/2006/relationships/slideLayout" Target="../slideLayouts/slideLayout7.xml"/><Relationship Id="rId6" Type="http://schemas.microsoft.com/office/2007/relationships/diagramDrawing" Target="../diagrams/drawing9.xml"/><Relationship Id="rId11" Type="http://schemas.openxmlformats.org/officeDocument/2006/relationships/diagramColors" Target="../diagrams/colors10.xml"/><Relationship Id="rId5" Type="http://schemas.openxmlformats.org/officeDocument/2006/relationships/diagramColors" Target="../diagrams/colors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QuickStyle" Target="../diagrams/quickStyle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324037223_AIRMS_A_risk_management_tool_using_machine_learn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29438-7303-4F47-299B-C4270365BBAD}"/>
              </a:ext>
            </a:extLst>
          </p:cNvPr>
          <p:cNvPicPr>
            <a:picLocks noChangeAspect="1"/>
          </p:cNvPicPr>
          <p:nvPr/>
        </p:nvPicPr>
        <p:blipFill rotWithShape="1">
          <a:blip r:embed="rId3"/>
          <a:srcRect l="24139" r="29970" b="6250"/>
          <a:stretch/>
        </p:blipFill>
        <p:spPr>
          <a:xfrm>
            <a:off x="6223938" y="10"/>
            <a:ext cx="5968062" cy="6857990"/>
          </a:xfrm>
          <a:prstGeom prst="rect">
            <a:avLst/>
          </a:prstGeom>
          <a:noFill/>
        </p:spPr>
      </p:pic>
      <p:sp>
        <p:nvSpPr>
          <p:cNvPr id="2" name="Title 1">
            <a:extLst>
              <a:ext uri="{FF2B5EF4-FFF2-40B4-BE49-F238E27FC236}">
                <a16:creationId xmlns:a16="http://schemas.microsoft.com/office/drawing/2014/main" id="{7FCAD997-5DE2-4F0D-B93A-5E9FFE612946}"/>
              </a:ext>
            </a:extLst>
          </p:cNvPr>
          <p:cNvSpPr>
            <a:spLocks noGrp="1"/>
          </p:cNvSpPr>
          <p:nvPr>
            <p:ph type="body" sz="quarter" idx="10"/>
          </p:nvPr>
        </p:nvSpPr>
        <p:spPr>
          <a:xfrm>
            <a:off x="369513" y="2578743"/>
            <a:ext cx="4535597" cy="1055708"/>
          </a:xfrm>
        </p:spPr>
        <p:txBody>
          <a:bodyPr anchor="t">
            <a:normAutofit/>
          </a:bodyPr>
          <a:lstStyle/>
          <a:p>
            <a:r>
              <a:rPr lang="en-IN"/>
              <a:t>Analytical Minds</a:t>
            </a:r>
          </a:p>
        </p:txBody>
      </p:sp>
      <p:sp>
        <p:nvSpPr>
          <p:cNvPr id="3" name="Subtitle 2">
            <a:extLst>
              <a:ext uri="{FF2B5EF4-FFF2-40B4-BE49-F238E27FC236}">
                <a16:creationId xmlns:a16="http://schemas.microsoft.com/office/drawing/2014/main" id="{B57776E1-C5A2-4A4A-B8DF-4678010910F7}"/>
              </a:ext>
            </a:extLst>
          </p:cNvPr>
          <p:cNvSpPr>
            <a:spLocks noGrp="1"/>
          </p:cNvSpPr>
          <p:nvPr>
            <p:ph type="body" sz="quarter" idx="11"/>
          </p:nvPr>
        </p:nvSpPr>
        <p:spPr>
          <a:xfrm>
            <a:off x="369513" y="3840384"/>
            <a:ext cx="4535487" cy="1646237"/>
          </a:xfrm>
        </p:spPr>
        <p:txBody>
          <a:bodyPr anchor="t">
            <a:normAutofit/>
          </a:bodyPr>
          <a:lstStyle/>
          <a:p>
            <a:r>
              <a:rPr lang="en-IN" sz="1900"/>
              <a:t>Naj Kashyap</a:t>
            </a:r>
            <a:endParaRPr lang="en-US" sz="1900"/>
          </a:p>
          <a:p>
            <a:r>
              <a:rPr lang="en-IN" sz="1900"/>
              <a:t>Hardik Vaibhav</a:t>
            </a:r>
          </a:p>
          <a:p>
            <a:r>
              <a:rPr lang="en-IN" sz="1900"/>
              <a:t>Team Name- NH</a:t>
            </a:r>
          </a:p>
        </p:txBody>
      </p:sp>
    </p:spTree>
    <p:extLst>
      <p:ext uri="{BB962C8B-B14F-4D97-AF65-F5344CB8AC3E}">
        <p14:creationId xmlns:p14="http://schemas.microsoft.com/office/powerpoint/2010/main" val="401078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0666AC4-858A-8CCF-7688-38EFE6C5622C}"/>
              </a:ext>
            </a:extLst>
          </p:cNvPr>
          <p:cNvGraphicFramePr>
            <a:graphicFrameLocks noGrp="1"/>
          </p:cNvGraphicFramePr>
          <p:nvPr>
            <p:ph sz="half" idx="1"/>
            <p:extLst>
              <p:ext uri="{D42A27DB-BD31-4B8C-83A1-F6EECF244321}">
                <p14:modId xmlns:p14="http://schemas.microsoft.com/office/powerpoint/2010/main" val="2960648783"/>
              </p:ext>
            </p:extLst>
          </p:nvPr>
        </p:nvGraphicFramePr>
        <p:xfrm>
          <a:off x="-1" y="157654"/>
          <a:ext cx="6798980" cy="1064219"/>
        </p:xfrm>
        <a:graphic>
          <a:graphicData uri="http://schemas.openxmlformats.org/drawingml/2006/table">
            <a:tbl>
              <a:tblPr firstRow="1" bandRow="1">
                <a:tableStyleId>{5C22544A-7EE6-4342-B048-85BDC9FD1C3A}</a:tableStyleId>
              </a:tblPr>
              <a:tblGrid>
                <a:gridCol w="1103586">
                  <a:extLst>
                    <a:ext uri="{9D8B030D-6E8A-4147-A177-3AD203B41FA5}">
                      <a16:colId xmlns:a16="http://schemas.microsoft.com/office/drawing/2014/main" val="2789202465"/>
                    </a:ext>
                  </a:extLst>
                </a:gridCol>
                <a:gridCol w="752714">
                  <a:extLst>
                    <a:ext uri="{9D8B030D-6E8A-4147-A177-3AD203B41FA5}">
                      <a16:colId xmlns:a16="http://schemas.microsoft.com/office/drawing/2014/main" val="721891610"/>
                    </a:ext>
                  </a:extLst>
                </a:gridCol>
                <a:gridCol w="797520">
                  <a:extLst>
                    <a:ext uri="{9D8B030D-6E8A-4147-A177-3AD203B41FA5}">
                      <a16:colId xmlns:a16="http://schemas.microsoft.com/office/drawing/2014/main" val="3162702510"/>
                    </a:ext>
                  </a:extLst>
                </a:gridCol>
                <a:gridCol w="790398">
                  <a:extLst>
                    <a:ext uri="{9D8B030D-6E8A-4147-A177-3AD203B41FA5}">
                      <a16:colId xmlns:a16="http://schemas.microsoft.com/office/drawing/2014/main" val="3296446791"/>
                    </a:ext>
                  </a:extLst>
                </a:gridCol>
                <a:gridCol w="782776">
                  <a:extLst>
                    <a:ext uri="{9D8B030D-6E8A-4147-A177-3AD203B41FA5}">
                      <a16:colId xmlns:a16="http://schemas.microsoft.com/office/drawing/2014/main" val="1288446459"/>
                    </a:ext>
                  </a:extLst>
                </a:gridCol>
                <a:gridCol w="838692">
                  <a:extLst>
                    <a:ext uri="{9D8B030D-6E8A-4147-A177-3AD203B41FA5}">
                      <a16:colId xmlns:a16="http://schemas.microsoft.com/office/drawing/2014/main" val="539412796"/>
                    </a:ext>
                  </a:extLst>
                </a:gridCol>
                <a:gridCol w="816325">
                  <a:extLst>
                    <a:ext uri="{9D8B030D-6E8A-4147-A177-3AD203B41FA5}">
                      <a16:colId xmlns:a16="http://schemas.microsoft.com/office/drawing/2014/main" val="2010259100"/>
                    </a:ext>
                  </a:extLst>
                </a:gridCol>
                <a:gridCol w="916969">
                  <a:extLst>
                    <a:ext uri="{9D8B030D-6E8A-4147-A177-3AD203B41FA5}">
                      <a16:colId xmlns:a16="http://schemas.microsoft.com/office/drawing/2014/main" val="2887657116"/>
                    </a:ext>
                  </a:extLst>
                </a:gridCol>
              </a:tblGrid>
              <a:tr h="383817">
                <a:tc>
                  <a:txBody>
                    <a:bodyPr/>
                    <a:lstStyle/>
                    <a:p>
                      <a:pPr algn="l" fontAlgn="base"/>
                      <a:r>
                        <a:rPr lang="en-US" sz="1200">
                          <a:effectLst/>
                        </a:rPr>
                        <a:t>Years​​</a:t>
                      </a:r>
                      <a:endParaRPr lang="en-US" b="1" i="0">
                        <a:solidFill>
                          <a:srgbClr val="FFFFFF"/>
                        </a:solidFill>
                        <a:effectLst/>
                      </a:endParaRPr>
                    </a:p>
                  </a:txBody>
                  <a:tcPr/>
                </a:tc>
                <a:tc>
                  <a:txBody>
                    <a:bodyPr/>
                    <a:lstStyle/>
                    <a:p>
                      <a:pPr algn="l" fontAlgn="base"/>
                      <a:r>
                        <a:rPr lang="en-US" sz="1800">
                          <a:effectLst/>
                        </a:rPr>
                        <a:t>2010​​</a:t>
                      </a:r>
                      <a:endParaRPr lang="en-US" b="1" i="0">
                        <a:solidFill>
                          <a:srgbClr val="FFFFFF"/>
                        </a:solidFill>
                        <a:effectLst/>
                      </a:endParaRPr>
                    </a:p>
                  </a:txBody>
                  <a:tcPr/>
                </a:tc>
                <a:tc>
                  <a:txBody>
                    <a:bodyPr/>
                    <a:lstStyle/>
                    <a:p>
                      <a:pPr algn="l" fontAlgn="base"/>
                      <a:r>
                        <a:rPr lang="en-US" sz="1800">
                          <a:effectLst/>
                        </a:rPr>
                        <a:t>2011​​</a:t>
                      </a:r>
                      <a:endParaRPr lang="en-US" b="1" i="0">
                        <a:solidFill>
                          <a:srgbClr val="FFFFFF"/>
                        </a:solidFill>
                        <a:effectLst/>
                      </a:endParaRPr>
                    </a:p>
                  </a:txBody>
                  <a:tcPr/>
                </a:tc>
                <a:tc>
                  <a:txBody>
                    <a:bodyPr/>
                    <a:lstStyle/>
                    <a:p>
                      <a:pPr algn="l" fontAlgn="base"/>
                      <a:r>
                        <a:rPr lang="en-US" sz="1800">
                          <a:effectLst/>
                        </a:rPr>
                        <a:t>2012​​</a:t>
                      </a:r>
                      <a:endParaRPr lang="en-US" b="1" i="0">
                        <a:solidFill>
                          <a:srgbClr val="FFFFFF"/>
                        </a:solidFill>
                        <a:effectLst/>
                      </a:endParaRPr>
                    </a:p>
                  </a:txBody>
                  <a:tcPr/>
                </a:tc>
                <a:tc>
                  <a:txBody>
                    <a:bodyPr/>
                    <a:lstStyle/>
                    <a:p>
                      <a:pPr algn="l" fontAlgn="base"/>
                      <a:r>
                        <a:rPr lang="en-US" sz="1800">
                          <a:effectLst/>
                        </a:rPr>
                        <a:t>2013​​</a:t>
                      </a:r>
                      <a:endParaRPr lang="en-US" b="1" i="0">
                        <a:solidFill>
                          <a:srgbClr val="FFFFFF"/>
                        </a:solidFill>
                        <a:effectLst/>
                      </a:endParaRPr>
                    </a:p>
                  </a:txBody>
                  <a:tcPr/>
                </a:tc>
                <a:tc>
                  <a:txBody>
                    <a:bodyPr/>
                    <a:lstStyle/>
                    <a:p>
                      <a:pPr algn="l" fontAlgn="base"/>
                      <a:r>
                        <a:rPr lang="en-US" sz="1800">
                          <a:effectLst/>
                        </a:rPr>
                        <a:t>2014​​</a:t>
                      </a:r>
                      <a:endParaRPr lang="en-US" b="1" i="0">
                        <a:solidFill>
                          <a:srgbClr val="FFFFFF"/>
                        </a:solidFill>
                        <a:effectLst/>
                      </a:endParaRPr>
                    </a:p>
                  </a:txBody>
                  <a:tcPr/>
                </a:tc>
                <a:tc>
                  <a:txBody>
                    <a:bodyPr/>
                    <a:lstStyle/>
                    <a:p>
                      <a:pPr algn="l" fontAlgn="base"/>
                      <a:r>
                        <a:rPr lang="en-US" sz="1800">
                          <a:effectLst/>
                        </a:rPr>
                        <a:t>2015​​</a:t>
                      </a:r>
                      <a:endParaRPr lang="en-US" b="1" i="0">
                        <a:solidFill>
                          <a:srgbClr val="FFFFFF"/>
                        </a:solidFill>
                        <a:effectLst/>
                      </a:endParaRPr>
                    </a:p>
                  </a:txBody>
                  <a:tcPr/>
                </a:tc>
                <a:tc>
                  <a:txBody>
                    <a:bodyPr/>
                    <a:lstStyle/>
                    <a:p>
                      <a:pPr algn="l" fontAlgn="base"/>
                      <a:r>
                        <a:rPr lang="en-US" sz="1800">
                          <a:effectLst/>
                        </a:rPr>
                        <a:t>2016​​</a:t>
                      </a:r>
                      <a:endParaRPr lang="en-US" b="1" i="0">
                        <a:solidFill>
                          <a:srgbClr val="FFFFFF"/>
                        </a:solidFill>
                        <a:effectLst/>
                      </a:endParaRPr>
                    </a:p>
                  </a:txBody>
                  <a:tcPr/>
                </a:tc>
                <a:extLst>
                  <a:ext uri="{0D108BD9-81ED-4DB2-BD59-A6C34878D82A}">
                    <a16:rowId xmlns:a16="http://schemas.microsoft.com/office/drawing/2014/main" val="1262926474"/>
                  </a:ext>
                </a:extLst>
              </a:tr>
              <a:tr h="680402">
                <a:tc>
                  <a:txBody>
                    <a:bodyPr/>
                    <a:lstStyle/>
                    <a:p>
                      <a:pPr algn="l" fontAlgn="base"/>
                      <a:r>
                        <a:rPr lang="en-US" sz="1200">
                          <a:effectLst/>
                        </a:rPr>
                        <a:t>EWP-DT Returns(in %)​​</a:t>
                      </a:r>
                      <a:endParaRPr lang="en-US" b="0" i="0">
                        <a:solidFill>
                          <a:srgbClr val="000000"/>
                        </a:solidFill>
                        <a:effectLst/>
                      </a:endParaRPr>
                    </a:p>
                  </a:txBody>
                  <a:tcPr/>
                </a:tc>
                <a:tc>
                  <a:txBody>
                    <a:bodyPr/>
                    <a:lstStyle/>
                    <a:p>
                      <a:pPr algn="l" fontAlgn="base"/>
                      <a:r>
                        <a:rPr lang="en-US" sz="1800">
                          <a:effectLst/>
                        </a:rPr>
                        <a:t>42.18</a:t>
                      </a:r>
                      <a:endParaRPr lang="en-US" sz="1800" b="0" i="0">
                        <a:solidFill>
                          <a:srgbClr val="000000"/>
                        </a:solidFill>
                        <a:effectLst/>
                      </a:endParaRPr>
                    </a:p>
                  </a:txBody>
                  <a:tcPr/>
                </a:tc>
                <a:tc>
                  <a:txBody>
                    <a:bodyPr/>
                    <a:lstStyle/>
                    <a:p>
                      <a:pPr algn="l" fontAlgn="base"/>
                      <a:r>
                        <a:rPr lang="en-US" sz="1800">
                          <a:effectLst/>
                        </a:rPr>
                        <a:t>21.55​​</a:t>
                      </a:r>
                      <a:endParaRPr lang="en-US" b="0" i="0">
                        <a:solidFill>
                          <a:srgbClr val="000000"/>
                        </a:solidFill>
                        <a:effectLst/>
                      </a:endParaRPr>
                    </a:p>
                  </a:txBody>
                  <a:tcPr/>
                </a:tc>
                <a:tc>
                  <a:txBody>
                    <a:bodyPr/>
                    <a:lstStyle/>
                    <a:p>
                      <a:pPr algn="l" fontAlgn="base"/>
                      <a:r>
                        <a:rPr lang="en-US" sz="1800">
                          <a:effectLst/>
                        </a:rPr>
                        <a:t>32.24​​</a:t>
                      </a:r>
                      <a:endParaRPr lang="en-US" b="0" i="0">
                        <a:solidFill>
                          <a:srgbClr val="000000"/>
                        </a:solidFill>
                        <a:effectLst/>
                      </a:endParaRPr>
                    </a:p>
                  </a:txBody>
                  <a:tcPr/>
                </a:tc>
                <a:tc>
                  <a:txBody>
                    <a:bodyPr/>
                    <a:lstStyle/>
                    <a:p>
                      <a:pPr algn="l" fontAlgn="base"/>
                      <a:r>
                        <a:rPr lang="en-US" sz="1800">
                          <a:effectLst/>
                        </a:rPr>
                        <a:t>3.21​​</a:t>
                      </a:r>
                      <a:endParaRPr lang="en-US" b="0" i="0">
                        <a:solidFill>
                          <a:srgbClr val="000000"/>
                        </a:solidFill>
                        <a:effectLst/>
                      </a:endParaRPr>
                    </a:p>
                  </a:txBody>
                  <a:tcPr/>
                </a:tc>
                <a:tc>
                  <a:txBody>
                    <a:bodyPr/>
                    <a:lstStyle/>
                    <a:p>
                      <a:pPr algn="l" fontAlgn="base"/>
                      <a:r>
                        <a:rPr lang="en-US" sz="1800">
                          <a:effectLst/>
                        </a:rPr>
                        <a:t>47.07​​</a:t>
                      </a:r>
                      <a:endParaRPr lang="en-US" b="0" i="0">
                        <a:solidFill>
                          <a:srgbClr val="000000"/>
                        </a:solidFill>
                        <a:effectLst/>
                      </a:endParaRPr>
                    </a:p>
                  </a:txBody>
                  <a:tcPr/>
                </a:tc>
                <a:tc>
                  <a:txBody>
                    <a:bodyPr/>
                    <a:lstStyle/>
                    <a:p>
                      <a:pPr algn="l" fontAlgn="base"/>
                      <a:r>
                        <a:rPr lang="en-US" sz="1800">
                          <a:effectLst/>
                        </a:rPr>
                        <a:t>(8.69)​​</a:t>
                      </a:r>
                      <a:endParaRPr lang="en-US" b="0" i="0">
                        <a:solidFill>
                          <a:srgbClr val="000000"/>
                        </a:solidFill>
                        <a:effectLst/>
                      </a:endParaRPr>
                    </a:p>
                  </a:txBody>
                  <a:tcPr/>
                </a:tc>
                <a:tc>
                  <a:txBody>
                    <a:bodyPr/>
                    <a:lstStyle/>
                    <a:p>
                      <a:pPr algn="l" fontAlgn="base"/>
                      <a:r>
                        <a:rPr lang="en-US" sz="1800">
                          <a:effectLst/>
                        </a:rPr>
                        <a:t>51.04​​</a:t>
                      </a:r>
                      <a:endParaRPr lang="en-US" b="0" i="0">
                        <a:solidFill>
                          <a:srgbClr val="000000"/>
                        </a:solidFill>
                        <a:effectLst/>
                      </a:endParaRPr>
                    </a:p>
                  </a:txBody>
                  <a:tcPr/>
                </a:tc>
                <a:extLst>
                  <a:ext uri="{0D108BD9-81ED-4DB2-BD59-A6C34878D82A}">
                    <a16:rowId xmlns:a16="http://schemas.microsoft.com/office/drawing/2014/main" val="3228885196"/>
                  </a:ext>
                </a:extLst>
              </a:tr>
            </a:tbl>
          </a:graphicData>
        </a:graphic>
      </p:graphicFrame>
      <p:graphicFrame>
        <p:nvGraphicFramePr>
          <p:cNvPr id="8" name="Content Placeholder 7">
            <a:extLst>
              <a:ext uri="{FF2B5EF4-FFF2-40B4-BE49-F238E27FC236}">
                <a16:creationId xmlns:a16="http://schemas.microsoft.com/office/drawing/2014/main" id="{662682F8-827F-D602-84E7-D001AA8AE583}"/>
              </a:ext>
            </a:extLst>
          </p:cNvPr>
          <p:cNvGraphicFramePr>
            <a:graphicFrameLocks noGrp="1"/>
          </p:cNvGraphicFramePr>
          <p:nvPr>
            <p:ph sz="half" idx="2"/>
            <p:extLst>
              <p:ext uri="{D42A27DB-BD31-4B8C-83A1-F6EECF244321}">
                <p14:modId xmlns:p14="http://schemas.microsoft.com/office/powerpoint/2010/main" val="2966689722"/>
              </p:ext>
            </p:extLst>
          </p:nvPr>
        </p:nvGraphicFramePr>
        <p:xfrm>
          <a:off x="-2627" y="1497176"/>
          <a:ext cx="6679526" cy="822960"/>
        </p:xfrm>
        <a:graphic>
          <a:graphicData uri="http://schemas.openxmlformats.org/drawingml/2006/table">
            <a:tbl>
              <a:tblPr firstRow="1" bandRow="1">
                <a:tableStyleId>{5C22544A-7EE6-4342-B048-85BDC9FD1C3A}</a:tableStyleId>
              </a:tblPr>
              <a:tblGrid>
                <a:gridCol w="1046650">
                  <a:extLst>
                    <a:ext uri="{9D8B030D-6E8A-4147-A177-3AD203B41FA5}">
                      <a16:colId xmlns:a16="http://schemas.microsoft.com/office/drawing/2014/main" val="362822894"/>
                    </a:ext>
                  </a:extLst>
                </a:gridCol>
                <a:gridCol w="770714">
                  <a:extLst>
                    <a:ext uri="{9D8B030D-6E8A-4147-A177-3AD203B41FA5}">
                      <a16:colId xmlns:a16="http://schemas.microsoft.com/office/drawing/2014/main" val="3897831346"/>
                    </a:ext>
                  </a:extLst>
                </a:gridCol>
                <a:gridCol w="789745">
                  <a:extLst>
                    <a:ext uri="{9D8B030D-6E8A-4147-A177-3AD203B41FA5}">
                      <a16:colId xmlns:a16="http://schemas.microsoft.com/office/drawing/2014/main" val="2349098397"/>
                    </a:ext>
                  </a:extLst>
                </a:gridCol>
                <a:gridCol w="770714">
                  <a:extLst>
                    <a:ext uri="{9D8B030D-6E8A-4147-A177-3AD203B41FA5}">
                      <a16:colId xmlns:a16="http://schemas.microsoft.com/office/drawing/2014/main" val="908110014"/>
                    </a:ext>
                  </a:extLst>
                </a:gridCol>
                <a:gridCol w="770714">
                  <a:extLst>
                    <a:ext uri="{9D8B030D-6E8A-4147-A177-3AD203B41FA5}">
                      <a16:colId xmlns:a16="http://schemas.microsoft.com/office/drawing/2014/main" val="570604165"/>
                    </a:ext>
                  </a:extLst>
                </a:gridCol>
                <a:gridCol w="827805">
                  <a:extLst>
                    <a:ext uri="{9D8B030D-6E8A-4147-A177-3AD203B41FA5}">
                      <a16:colId xmlns:a16="http://schemas.microsoft.com/office/drawing/2014/main" val="1739681315"/>
                    </a:ext>
                  </a:extLst>
                </a:gridCol>
                <a:gridCol w="808774">
                  <a:extLst>
                    <a:ext uri="{9D8B030D-6E8A-4147-A177-3AD203B41FA5}">
                      <a16:colId xmlns:a16="http://schemas.microsoft.com/office/drawing/2014/main" val="1266221624"/>
                    </a:ext>
                  </a:extLst>
                </a:gridCol>
                <a:gridCol w="894410">
                  <a:extLst>
                    <a:ext uri="{9D8B030D-6E8A-4147-A177-3AD203B41FA5}">
                      <a16:colId xmlns:a16="http://schemas.microsoft.com/office/drawing/2014/main" val="4091141946"/>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314267366"/>
                  </a:ext>
                </a:extLst>
              </a:tr>
              <a:tr h="361950">
                <a:tc>
                  <a:txBody>
                    <a:bodyPr/>
                    <a:lstStyle/>
                    <a:p>
                      <a:pPr fontAlgn="base"/>
                      <a:r>
                        <a:rPr lang="en-US" sz="1200">
                          <a:effectLst/>
                        </a:rPr>
                        <a:t>EWP2 Return((in %)​</a:t>
                      </a:r>
                      <a:endParaRPr lang="en-US">
                        <a:effectLst/>
                      </a:endParaRPr>
                    </a:p>
                  </a:txBody>
                  <a:tcPr/>
                </a:tc>
                <a:tc>
                  <a:txBody>
                    <a:bodyPr/>
                    <a:lstStyle/>
                    <a:p>
                      <a:pPr fontAlgn="base"/>
                      <a:r>
                        <a:rPr lang="en-US" sz="1800">
                          <a:effectLst/>
                        </a:rPr>
                        <a:t>32.54​</a:t>
                      </a:r>
                      <a:endParaRPr lang="en-US">
                        <a:effectLst/>
                      </a:endParaRPr>
                    </a:p>
                  </a:txBody>
                  <a:tcPr/>
                </a:tc>
                <a:tc>
                  <a:txBody>
                    <a:bodyPr/>
                    <a:lstStyle/>
                    <a:p>
                      <a:pPr fontAlgn="base"/>
                      <a:r>
                        <a:rPr lang="en-US" sz="1800">
                          <a:effectLst/>
                        </a:rPr>
                        <a:t>7.83​</a:t>
                      </a:r>
                      <a:endParaRPr lang="en-US">
                        <a:effectLst/>
                      </a:endParaRPr>
                    </a:p>
                  </a:txBody>
                  <a:tcPr/>
                </a:tc>
                <a:tc>
                  <a:txBody>
                    <a:bodyPr/>
                    <a:lstStyle/>
                    <a:p>
                      <a:pPr fontAlgn="base"/>
                      <a:r>
                        <a:rPr lang="en-US" sz="1800">
                          <a:effectLst/>
                        </a:rPr>
                        <a:t>28.44​</a:t>
                      </a:r>
                      <a:endParaRPr lang="en-US">
                        <a:effectLst/>
                      </a:endParaRPr>
                    </a:p>
                  </a:txBody>
                  <a:tcPr/>
                </a:tc>
                <a:tc>
                  <a:txBody>
                    <a:bodyPr/>
                    <a:lstStyle/>
                    <a:p>
                      <a:pPr fontAlgn="base"/>
                      <a:r>
                        <a:rPr lang="en-US" sz="1800">
                          <a:effectLst/>
                        </a:rPr>
                        <a:t>(4.65)​</a:t>
                      </a:r>
                      <a:endParaRPr lang="en-US">
                        <a:effectLst/>
                      </a:endParaRPr>
                    </a:p>
                  </a:txBody>
                  <a:tcPr/>
                </a:tc>
                <a:tc>
                  <a:txBody>
                    <a:bodyPr/>
                    <a:lstStyle/>
                    <a:p>
                      <a:pPr fontAlgn="base"/>
                      <a:r>
                        <a:rPr lang="en-US" sz="1800">
                          <a:effectLst/>
                        </a:rPr>
                        <a:t>40.68​</a:t>
                      </a:r>
                      <a:endParaRPr lang="en-US">
                        <a:effectLst/>
                      </a:endParaRPr>
                    </a:p>
                  </a:txBody>
                  <a:tcPr/>
                </a:tc>
                <a:tc>
                  <a:txBody>
                    <a:bodyPr/>
                    <a:lstStyle/>
                    <a:p>
                      <a:pPr fontAlgn="base"/>
                      <a:r>
                        <a:rPr lang="en-US" sz="1800">
                          <a:effectLst/>
                        </a:rPr>
                        <a:t>(8.32)​</a:t>
                      </a:r>
                      <a:endParaRPr lang="en-US">
                        <a:effectLst/>
                      </a:endParaRPr>
                    </a:p>
                  </a:txBody>
                  <a:tcPr/>
                </a:tc>
                <a:tc>
                  <a:txBody>
                    <a:bodyPr/>
                    <a:lstStyle/>
                    <a:p>
                      <a:pPr fontAlgn="base"/>
                      <a:r>
                        <a:rPr lang="en-US" sz="1800">
                          <a:effectLst/>
                        </a:rPr>
                        <a:t>45.09​</a:t>
                      </a:r>
                      <a:endParaRPr lang="en-US">
                        <a:effectLst/>
                      </a:endParaRPr>
                    </a:p>
                  </a:txBody>
                  <a:tcPr/>
                </a:tc>
                <a:extLst>
                  <a:ext uri="{0D108BD9-81ED-4DB2-BD59-A6C34878D82A}">
                    <a16:rowId xmlns:a16="http://schemas.microsoft.com/office/drawing/2014/main" val="2001211446"/>
                  </a:ext>
                </a:extLst>
              </a:tr>
            </a:tbl>
          </a:graphicData>
        </a:graphic>
      </p:graphicFrame>
      <p:graphicFrame>
        <p:nvGraphicFramePr>
          <p:cNvPr id="10" name="Table 9">
            <a:extLst>
              <a:ext uri="{FF2B5EF4-FFF2-40B4-BE49-F238E27FC236}">
                <a16:creationId xmlns:a16="http://schemas.microsoft.com/office/drawing/2014/main" id="{49C4D570-92A1-A3D4-CDE1-3FEED42D8D32}"/>
              </a:ext>
            </a:extLst>
          </p:cNvPr>
          <p:cNvGraphicFramePr>
            <a:graphicFrameLocks noGrp="1"/>
          </p:cNvGraphicFramePr>
          <p:nvPr>
            <p:extLst>
              <p:ext uri="{D42A27DB-BD31-4B8C-83A1-F6EECF244321}">
                <p14:modId xmlns:p14="http://schemas.microsoft.com/office/powerpoint/2010/main" val="2674540161"/>
              </p:ext>
            </p:extLst>
          </p:nvPr>
        </p:nvGraphicFramePr>
        <p:xfrm>
          <a:off x="-27426" y="2623382"/>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188.60​</a:t>
                      </a:r>
                      <a:endParaRPr lang="en-US">
                        <a:effectLst/>
                      </a:endParaRPr>
                    </a:p>
                  </a:txBody>
                  <a:tcPr/>
                </a:tc>
                <a:tc>
                  <a:txBody>
                    <a:bodyPr/>
                    <a:lstStyle/>
                    <a:p>
                      <a:pPr fontAlgn="base"/>
                      <a:r>
                        <a:rPr lang="en-US" sz="1800">
                          <a:effectLst/>
                        </a:rPr>
                        <a:t>478.43​</a:t>
                      </a:r>
                      <a:endParaRPr lang="en-US">
                        <a:effectLst/>
                      </a:endParaRPr>
                    </a:p>
                  </a:txBody>
                  <a:tcPr/>
                </a:tc>
                <a:tc>
                  <a:txBody>
                    <a:bodyPr/>
                    <a:lstStyle/>
                    <a:p>
                      <a:pPr fontAlgn="base"/>
                      <a:r>
                        <a:rPr lang="en-US" sz="1800">
                          <a:effectLst/>
                        </a:rPr>
                        <a:t>26.94​</a:t>
                      </a:r>
                      <a:endParaRPr lang="en-US">
                        <a:effectLst/>
                      </a:endParaRPr>
                    </a:p>
                  </a:txBody>
                  <a:tcPr/>
                </a:tc>
                <a:tc>
                  <a:txBody>
                    <a:bodyPr/>
                    <a:lstStyle/>
                    <a:p>
                      <a:pPr fontAlgn="base"/>
                      <a:r>
                        <a:rPr lang="en-US" sz="1800">
                          <a:effectLst/>
                        </a:rPr>
                        <a:t>25.06​</a:t>
                      </a:r>
                      <a:endParaRPr lang="en-US">
                        <a:effectLst/>
                      </a:endParaRPr>
                    </a:p>
                  </a:txBody>
                  <a:tcPr/>
                </a:tc>
                <a:tc>
                  <a:txBody>
                    <a:bodyPr/>
                    <a:lstStyle/>
                    <a:p>
                      <a:pPr fontAlgn="base"/>
                      <a:r>
                        <a:rPr lang="en-US" sz="1800">
                          <a:effectLst/>
                        </a:rPr>
                        <a:t>21.07​</a:t>
                      </a:r>
                      <a:endParaRPr lang="en-US">
                        <a:effectLst/>
                      </a:endParaRPr>
                    </a:p>
                  </a:txBody>
                  <a:tcPr/>
                </a:tc>
                <a:tc>
                  <a:txBody>
                    <a:bodyPr/>
                    <a:lstStyle/>
                    <a:p>
                      <a:pPr fontAlgn="base"/>
                      <a:r>
                        <a:rPr lang="en-US" sz="1800">
                          <a:effectLst/>
                        </a:rPr>
                        <a:t>1.16​</a:t>
                      </a:r>
                      <a:endParaRPr lang="en-US">
                        <a:effectLst/>
                      </a:endParaRPr>
                    </a:p>
                  </a:txBody>
                  <a:tcPr/>
                </a:tc>
                <a:extLst>
                  <a:ext uri="{0D108BD9-81ED-4DB2-BD59-A6C34878D82A}">
                    <a16:rowId xmlns:a16="http://schemas.microsoft.com/office/drawing/2014/main" val="412247002"/>
                  </a:ext>
                </a:extLst>
              </a:tr>
            </a:tbl>
          </a:graphicData>
        </a:graphic>
      </p:graphicFrame>
      <p:graphicFrame>
        <p:nvGraphicFramePr>
          <p:cNvPr id="12" name="Table 11">
            <a:extLst>
              <a:ext uri="{FF2B5EF4-FFF2-40B4-BE49-F238E27FC236}">
                <a16:creationId xmlns:a16="http://schemas.microsoft.com/office/drawing/2014/main" id="{0F600119-87DF-90D8-5FCA-561CC8658BEF}"/>
              </a:ext>
            </a:extLst>
          </p:cNvPr>
          <p:cNvGraphicFramePr>
            <a:graphicFrameLocks noGrp="1"/>
          </p:cNvGraphicFramePr>
          <p:nvPr>
            <p:extLst>
              <p:ext uri="{D42A27DB-BD31-4B8C-83A1-F6EECF244321}">
                <p14:modId xmlns:p14="http://schemas.microsoft.com/office/powerpoint/2010/main" val="709091990"/>
              </p:ext>
            </p:extLst>
          </p:nvPr>
        </p:nvGraphicFramePr>
        <p:xfrm>
          <a:off x="13138" y="3626068"/>
          <a:ext cx="7200427" cy="822960"/>
        </p:xfrm>
        <a:graphic>
          <a:graphicData uri="http://schemas.openxmlformats.org/drawingml/2006/table">
            <a:tbl>
              <a:tblPr firstRow="1" bandRow="1">
                <a:tableStyleId>{5C22544A-7EE6-4342-B048-85BDC9FD1C3A}</a:tableStyleId>
              </a:tblPr>
              <a:tblGrid>
                <a:gridCol w="1268497">
                  <a:extLst>
                    <a:ext uri="{9D8B030D-6E8A-4147-A177-3AD203B41FA5}">
                      <a16:colId xmlns:a16="http://schemas.microsoft.com/office/drawing/2014/main" val="1895497078"/>
                    </a:ext>
                  </a:extLst>
                </a:gridCol>
                <a:gridCol w="1268497">
                  <a:extLst>
                    <a:ext uri="{9D8B030D-6E8A-4147-A177-3AD203B41FA5}">
                      <a16:colId xmlns:a16="http://schemas.microsoft.com/office/drawing/2014/main" val="4174664967"/>
                    </a:ext>
                  </a:extLst>
                </a:gridCol>
                <a:gridCol w="1268497">
                  <a:extLst>
                    <a:ext uri="{9D8B030D-6E8A-4147-A177-3AD203B41FA5}">
                      <a16:colId xmlns:a16="http://schemas.microsoft.com/office/drawing/2014/main" val="3916853857"/>
                    </a:ext>
                  </a:extLst>
                </a:gridCol>
                <a:gridCol w="1268497">
                  <a:extLst>
                    <a:ext uri="{9D8B030D-6E8A-4147-A177-3AD203B41FA5}">
                      <a16:colId xmlns:a16="http://schemas.microsoft.com/office/drawing/2014/main" val="2933460212"/>
                    </a:ext>
                  </a:extLst>
                </a:gridCol>
                <a:gridCol w="1268497">
                  <a:extLst>
                    <a:ext uri="{9D8B030D-6E8A-4147-A177-3AD203B41FA5}">
                      <a16:colId xmlns:a16="http://schemas.microsoft.com/office/drawing/2014/main" val="1279253630"/>
                    </a:ext>
                  </a:extLst>
                </a:gridCol>
                <a:gridCol w="857942">
                  <a:extLst>
                    <a:ext uri="{9D8B030D-6E8A-4147-A177-3AD203B41FA5}">
                      <a16:colId xmlns:a16="http://schemas.microsoft.com/office/drawing/2014/main" val="2509240035"/>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2140877362"/>
                  </a:ext>
                </a:extLst>
              </a:tr>
              <a:tr h="361950">
                <a:tc>
                  <a:txBody>
                    <a:bodyPr/>
                    <a:lstStyle/>
                    <a:p>
                      <a:pPr fontAlgn="base"/>
                      <a:r>
                        <a:rPr lang="en-US" sz="1800">
                          <a:effectLst/>
                        </a:rPr>
                        <a:t>141.61​</a:t>
                      </a:r>
                      <a:endParaRPr lang="en-US">
                        <a:effectLst/>
                      </a:endParaRPr>
                    </a:p>
                  </a:txBody>
                  <a:tcPr/>
                </a:tc>
                <a:tc>
                  <a:txBody>
                    <a:bodyPr/>
                    <a:lstStyle/>
                    <a:p>
                      <a:pPr fontAlgn="base"/>
                      <a:r>
                        <a:rPr lang="en-US" sz="1800">
                          <a:effectLst/>
                        </a:rPr>
                        <a:t>327.53​</a:t>
                      </a:r>
                      <a:endParaRPr lang="en-US">
                        <a:effectLst/>
                      </a:endParaRPr>
                    </a:p>
                  </a:txBody>
                  <a:tcPr/>
                </a:tc>
                <a:tc>
                  <a:txBody>
                    <a:bodyPr/>
                    <a:lstStyle/>
                    <a:p>
                      <a:pPr fontAlgn="base"/>
                      <a:r>
                        <a:rPr lang="en-US" sz="1800">
                          <a:effectLst/>
                        </a:rPr>
                        <a:t>20.23​</a:t>
                      </a:r>
                      <a:endParaRPr lang="en-US">
                        <a:effectLst/>
                      </a:endParaRPr>
                    </a:p>
                  </a:txBody>
                  <a:tcPr/>
                </a:tc>
                <a:tc>
                  <a:txBody>
                    <a:bodyPr/>
                    <a:lstStyle/>
                    <a:p>
                      <a:pPr fontAlgn="base"/>
                      <a:r>
                        <a:rPr lang="en-US" sz="1800">
                          <a:effectLst/>
                        </a:rPr>
                        <a:t>18.47​</a:t>
                      </a:r>
                      <a:endParaRPr lang="en-US">
                        <a:effectLst/>
                      </a:endParaRPr>
                    </a:p>
                  </a:txBody>
                  <a:tcPr/>
                </a:tc>
                <a:tc>
                  <a:txBody>
                    <a:bodyPr/>
                    <a:lstStyle/>
                    <a:p>
                      <a:pPr fontAlgn="base"/>
                      <a:r>
                        <a:rPr lang="en-US" sz="1800">
                          <a:effectLst/>
                        </a:rPr>
                        <a:t>21.77​</a:t>
                      </a:r>
                      <a:endParaRPr lang="en-US">
                        <a:effectLst/>
                      </a:endParaRPr>
                    </a:p>
                  </a:txBody>
                  <a:tcPr/>
                </a:tc>
                <a:tc>
                  <a:txBody>
                    <a:bodyPr/>
                    <a:lstStyle/>
                    <a:p>
                      <a:pPr fontAlgn="base"/>
                      <a:r>
                        <a:rPr lang="en-US" sz="1800">
                          <a:effectLst/>
                        </a:rPr>
                        <a:t>0.83​</a:t>
                      </a:r>
                      <a:endParaRPr lang="en-US">
                        <a:effectLst/>
                      </a:endParaRPr>
                    </a:p>
                  </a:txBody>
                  <a:tcPr/>
                </a:tc>
                <a:extLst>
                  <a:ext uri="{0D108BD9-81ED-4DB2-BD59-A6C34878D82A}">
                    <a16:rowId xmlns:a16="http://schemas.microsoft.com/office/drawing/2014/main" val="3356122232"/>
                  </a:ext>
                </a:extLst>
              </a:tr>
            </a:tbl>
          </a:graphicData>
        </a:graphic>
      </p:graphicFrame>
      <p:graphicFrame>
        <p:nvGraphicFramePr>
          <p:cNvPr id="14" name="Table 13">
            <a:extLst>
              <a:ext uri="{FF2B5EF4-FFF2-40B4-BE49-F238E27FC236}">
                <a16:creationId xmlns:a16="http://schemas.microsoft.com/office/drawing/2014/main" id="{447D85EE-7B77-7774-48DD-0D15D58331D2}"/>
              </a:ext>
            </a:extLst>
          </p:cNvPr>
          <p:cNvGraphicFramePr>
            <a:graphicFrameLocks noGrp="1"/>
          </p:cNvGraphicFramePr>
          <p:nvPr>
            <p:extLst>
              <p:ext uri="{D42A27DB-BD31-4B8C-83A1-F6EECF244321}">
                <p14:modId xmlns:p14="http://schemas.microsoft.com/office/powerpoint/2010/main" val="3535392827"/>
              </p:ext>
            </p:extLst>
          </p:nvPr>
        </p:nvGraphicFramePr>
        <p:xfrm>
          <a:off x="0" y="4690241"/>
          <a:ext cx="7456240" cy="822960"/>
        </p:xfrm>
        <a:graphic>
          <a:graphicData uri="http://schemas.openxmlformats.org/drawingml/2006/table">
            <a:tbl>
              <a:tblPr firstRow="1" bandRow="1">
                <a:tableStyleId>{5C22544A-7EE6-4342-B048-85BDC9FD1C3A}</a:tableStyleId>
              </a:tblPr>
              <a:tblGrid>
                <a:gridCol w="1356477">
                  <a:extLst>
                    <a:ext uri="{9D8B030D-6E8A-4147-A177-3AD203B41FA5}">
                      <a16:colId xmlns:a16="http://schemas.microsoft.com/office/drawing/2014/main" val="2465010207"/>
                    </a:ext>
                  </a:extLst>
                </a:gridCol>
                <a:gridCol w="845858">
                  <a:extLst>
                    <a:ext uri="{9D8B030D-6E8A-4147-A177-3AD203B41FA5}">
                      <a16:colId xmlns:a16="http://schemas.microsoft.com/office/drawing/2014/main" val="1080164630"/>
                    </a:ext>
                  </a:extLst>
                </a:gridCol>
                <a:gridCol w="845858">
                  <a:extLst>
                    <a:ext uri="{9D8B030D-6E8A-4147-A177-3AD203B41FA5}">
                      <a16:colId xmlns:a16="http://schemas.microsoft.com/office/drawing/2014/main" val="4290387926"/>
                    </a:ext>
                  </a:extLst>
                </a:gridCol>
                <a:gridCol w="826187">
                  <a:extLst>
                    <a:ext uri="{9D8B030D-6E8A-4147-A177-3AD203B41FA5}">
                      <a16:colId xmlns:a16="http://schemas.microsoft.com/office/drawing/2014/main" val="651027726"/>
                    </a:ext>
                  </a:extLst>
                </a:gridCol>
                <a:gridCol w="845858">
                  <a:extLst>
                    <a:ext uri="{9D8B030D-6E8A-4147-A177-3AD203B41FA5}">
                      <a16:colId xmlns:a16="http://schemas.microsoft.com/office/drawing/2014/main" val="2860124254"/>
                    </a:ext>
                  </a:extLst>
                </a:gridCol>
                <a:gridCol w="963885">
                  <a:extLst>
                    <a:ext uri="{9D8B030D-6E8A-4147-A177-3AD203B41FA5}">
                      <a16:colId xmlns:a16="http://schemas.microsoft.com/office/drawing/2014/main" val="1686982180"/>
                    </a:ext>
                  </a:extLst>
                </a:gridCol>
                <a:gridCol w="826187">
                  <a:extLst>
                    <a:ext uri="{9D8B030D-6E8A-4147-A177-3AD203B41FA5}">
                      <a16:colId xmlns:a16="http://schemas.microsoft.com/office/drawing/2014/main" val="3184753502"/>
                    </a:ext>
                  </a:extLst>
                </a:gridCol>
                <a:gridCol w="945930">
                  <a:extLst>
                    <a:ext uri="{9D8B030D-6E8A-4147-A177-3AD203B41FA5}">
                      <a16:colId xmlns:a16="http://schemas.microsoft.com/office/drawing/2014/main" val="684516315"/>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3434473555"/>
                  </a:ext>
                </a:extLst>
              </a:tr>
              <a:tr h="361950">
                <a:tc>
                  <a:txBody>
                    <a:bodyPr/>
                    <a:lstStyle/>
                    <a:p>
                      <a:pPr fontAlgn="base"/>
                      <a:r>
                        <a:rPr lang="en-US" sz="1200">
                          <a:effectLst/>
                        </a:rPr>
                        <a:t>KCP-DT Returns(in %)​</a:t>
                      </a:r>
                      <a:endParaRPr lang="en-US">
                        <a:effectLst/>
                      </a:endParaRPr>
                    </a:p>
                  </a:txBody>
                  <a:tcPr/>
                </a:tc>
                <a:tc>
                  <a:txBody>
                    <a:bodyPr/>
                    <a:lstStyle/>
                    <a:p>
                      <a:pPr fontAlgn="base"/>
                      <a:r>
                        <a:rPr lang="en-US" sz="1800">
                          <a:effectLst/>
                        </a:rPr>
                        <a:t>41.60​</a:t>
                      </a:r>
                      <a:endParaRPr lang="en-US">
                        <a:effectLst/>
                      </a:endParaRPr>
                    </a:p>
                  </a:txBody>
                  <a:tcPr/>
                </a:tc>
                <a:tc>
                  <a:txBody>
                    <a:bodyPr/>
                    <a:lstStyle/>
                    <a:p>
                      <a:pPr fontAlgn="base"/>
                      <a:r>
                        <a:rPr lang="en-US" sz="1800">
                          <a:effectLst/>
                        </a:rPr>
                        <a:t>32.73​</a:t>
                      </a:r>
                      <a:endParaRPr lang="en-US">
                        <a:effectLst/>
                      </a:endParaRPr>
                    </a:p>
                  </a:txBody>
                  <a:tcPr/>
                </a:tc>
                <a:tc>
                  <a:txBody>
                    <a:bodyPr/>
                    <a:lstStyle/>
                    <a:p>
                      <a:pPr fontAlgn="base"/>
                      <a:r>
                        <a:rPr lang="en-US" sz="1800">
                          <a:effectLst/>
                        </a:rPr>
                        <a:t>43.20​</a:t>
                      </a:r>
                      <a:endParaRPr lang="en-US">
                        <a:effectLst/>
                      </a:endParaRPr>
                    </a:p>
                  </a:txBody>
                  <a:tcPr/>
                </a:tc>
                <a:tc>
                  <a:txBody>
                    <a:bodyPr/>
                    <a:lstStyle/>
                    <a:p>
                      <a:pPr fontAlgn="base"/>
                      <a:r>
                        <a:rPr lang="en-US" sz="1800">
                          <a:effectLst/>
                        </a:rPr>
                        <a:t>8.03​</a:t>
                      </a:r>
                      <a:endParaRPr lang="en-US">
                        <a:effectLst/>
                      </a:endParaRPr>
                    </a:p>
                  </a:txBody>
                  <a:tcPr/>
                </a:tc>
                <a:tc>
                  <a:txBody>
                    <a:bodyPr/>
                    <a:lstStyle/>
                    <a:p>
                      <a:pPr fontAlgn="base"/>
                      <a:r>
                        <a:rPr lang="en-US" sz="1800">
                          <a:effectLst/>
                        </a:rPr>
                        <a:t>51.64​</a:t>
                      </a:r>
                      <a:endParaRPr lang="en-US">
                        <a:effectLst/>
                      </a:endParaRPr>
                    </a:p>
                  </a:txBody>
                  <a:tcPr/>
                </a:tc>
                <a:tc>
                  <a:txBody>
                    <a:bodyPr/>
                    <a:lstStyle/>
                    <a:p>
                      <a:pPr fontAlgn="base"/>
                      <a:r>
                        <a:rPr lang="en-US" sz="1800">
                          <a:effectLst/>
                        </a:rPr>
                        <a:t>(4.21)​</a:t>
                      </a:r>
                      <a:endParaRPr lang="en-US">
                        <a:effectLst/>
                      </a:endParaRPr>
                    </a:p>
                  </a:txBody>
                  <a:tcPr/>
                </a:tc>
                <a:tc>
                  <a:txBody>
                    <a:bodyPr/>
                    <a:lstStyle/>
                    <a:p>
                      <a:pPr fontAlgn="base"/>
                      <a:r>
                        <a:rPr lang="en-US" sz="1800">
                          <a:effectLst/>
                        </a:rPr>
                        <a:t>47.14​</a:t>
                      </a:r>
                      <a:endParaRPr lang="en-US">
                        <a:effectLst/>
                      </a:endParaRPr>
                    </a:p>
                  </a:txBody>
                  <a:tcPr/>
                </a:tc>
                <a:extLst>
                  <a:ext uri="{0D108BD9-81ED-4DB2-BD59-A6C34878D82A}">
                    <a16:rowId xmlns:a16="http://schemas.microsoft.com/office/drawing/2014/main" val="1725945321"/>
                  </a:ext>
                </a:extLst>
              </a:tr>
            </a:tbl>
          </a:graphicData>
        </a:graphic>
      </p:graphicFrame>
      <p:sp>
        <p:nvSpPr>
          <p:cNvPr id="15" name="TextBox 14">
            <a:extLst>
              <a:ext uri="{FF2B5EF4-FFF2-40B4-BE49-F238E27FC236}">
                <a16:creationId xmlns:a16="http://schemas.microsoft.com/office/drawing/2014/main" id="{ECECE178-8203-0FDA-0CD5-2CBB28FFC10F}"/>
              </a:ext>
            </a:extLst>
          </p:cNvPr>
          <p:cNvSpPr txBox="1"/>
          <p:nvPr/>
        </p:nvSpPr>
        <p:spPr>
          <a:xfrm>
            <a:off x="7153603" y="453258"/>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Equally Weighted Portfolio based on AIRMS-DT (EWP-DT)</a:t>
            </a:r>
          </a:p>
        </p:txBody>
      </p:sp>
      <p:sp>
        <p:nvSpPr>
          <p:cNvPr id="16" name="TextBox 15">
            <a:extLst>
              <a:ext uri="{FF2B5EF4-FFF2-40B4-BE49-F238E27FC236}">
                <a16:creationId xmlns:a16="http://schemas.microsoft.com/office/drawing/2014/main" id="{F71483FC-CF93-2233-6495-3AA40EB273A8}"/>
              </a:ext>
            </a:extLst>
          </p:cNvPr>
          <p:cNvSpPr txBox="1"/>
          <p:nvPr/>
        </p:nvSpPr>
        <p:spPr>
          <a:xfrm>
            <a:off x="7101051" y="1583120"/>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Equally Weighted Portfolio without any AIRMS (EWP2)</a:t>
            </a:r>
          </a:p>
        </p:txBody>
      </p:sp>
      <p:sp>
        <p:nvSpPr>
          <p:cNvPr id="17" name="TextBox 16">
            <a:extLst>
              <a:ext uri="{FF2B5EF4-FFF2-40B4-BE49-F238E27FC236}">
                <a16:creationId xmlns:a16="http://schemas.microsoft.com/office/drawing/2014/main" id="{AD27571C-D8B2-6F0E-2F67-F1407606D377}"/>
              </a:ext>
            </a:extLst>
          </p:cNvPr>
          <p:cNvSpPr txBox="1"/>
          <p:nvPr/>
        </p:nvSpPr>
        <p:spPr>
          <a:xfrm>
            <a:off x="7521465" y="2778671"/>
            <a:ext cx="2581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Evaluation metrices of EWP-DT</a:t>
            </a:r>
          </a:p>
        </p:txBody>
      </p:sp>
      <p:sp>
        <p:nvSpPr>
          <p:cNvPr id="18" name="TextBox 17">
            <a:extLst>
              <a:ext uri="{FF2B5EF4-FFF2-40B4-BE49-F238E27FC236}">
                <a16:creationId xmlns:a16="http://schemas.microsoft.com/office/drawing/2014/main" id="{39B116A9-1ABB-35E3-3667-5FE162D15F65}"/>
              </a:ext>
            </a:extLst>
          </p:cNvPr>
          <p:cNvSpPr txBox="1"/>
          <p:nvPr/>
        </p:nvSpPr>
        <p:spPr>
          <a:xfrm>
            <a:off x="7429500" y="3790292"/>
            <a:ext cx="2581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Evaluation Metrices of EWP2</a:t>
            </a:r>
          </a:p>
        </p:txBody>
      </p:sp>
      <p:sp>
        <p:nvSpPr>
          <p:cNvPr id="19" name="TextBox 18">
            <a:extLst>
              <a:ext uri="{FF2B5EF4-FFF2-40B4-BE49-F238E27FC236}">
                <a16:creationId xmlns:a16="http://schemas.microsoft.com/office/drawing/2014/main" id="{C91C4492-C4A6-AA2F-4510-E8B4CEE3EF67}"/>
              </a:ext>
            </a:extLst>
          </p:cNvPr>
          <p:cNvSpPr txBox="1"/>
          <p:nvPr/>
        </p:nvSpPr>
        <p:spPr>
          <a:xfrm>
            <a:off x="7521465" y="4841326"/>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Kelly Criterion Portfolio based on AIRMS-DT (KCP-DT)</a:t>
            </a:r>
          </a:p>
        </p:txBody>
      </p:sp>
      <p:graphicFrame>
        <p:nvGraphicFramePr>
          <p:cNvPr id="21" name="Table 20">
            <a:extLst>
              <a:ext uri="{FF2B5EF4-FFF2-40B4-BE49-F238E27FC236}">
                <a16:creationId xmlns:a16="http://schemas.microsoft.com/office/drawing/2014/main" id="{52A18451-FCFF-A7B4-72D2-5688181B86DA}"/>
              </a:ext>
            </a:extLst>
          </p:cNvPr>
          <p:cNvGraphicFramePr>
            <a:graphicFrameLocks noGrp="1"/>
          </p:cNvGraphicFramePr>
          <p:nvPr>
            <p:extLst>
              <p:ext uri="{D42A27DB-BD31-4B8C-83A1-F6EECF244321}">
                <p14:modId xmlns:p14="http://schemas.microsoft.com/office/powerpoint/2010/main" val="602667811"/>
              </p:ext>
            </p:extLst>
          </p:nvPr>
        </p:nvGraphicFramePr>
        <p:xfrm>
          <a:off x="26275" y="5638275"/>
          <a:ext cx="7056701" cy="731520"/>
        </p:xfrm>
        <a:graphic>
          <a:graphicData uri="http://schemas.openxmlformats.org/drawingml/2006/table">
            <a:tbl>
              <a:tblPr firstRow="1" bandRow="1">
                <a:tableStyleId>{5C22544A-7EE6-4342-B048-85BDC9FD1C3A}</a:tableStyleId>
              </a:tblPr>
              <a:tblGrid>
                <a:gridCol w="1420538">
                  <a:extLst>
                    <a:ext uri="{9D8B030D-6E8A-4147-A177-3AD203B41FA5}">
                      <a16:colId xmlns:a16="http://schemas.microsoft.com/office/drawing/2014/main" val="2788317976"/>
                    </a:ext>
                  </a:extLst>
                </a:gridCol>
                <a:gridCol w="807981">
                  <a:extLst>
                    <a:ext uri="{9D8B030D-6E8A-4147-A177-3AD203B41FA5}">
                      <a16:colId xmlns:a16="http://schemas.microsoft.com/office/drawing/2014/main" val="4047554661"/>
                    </a:ext>
                  </a:extLst>
                </a:gridCol>
                <a:gridCol w="768568">
                  <a:extLst>
                    <a:ext uri="{9D8B030D-6E8A-4147-A177-3AD203B41FA5}">
                      <a16:colId xmlns:a16="http://schemas.microsoft.com/office/drawing/2014/main" val="4096278572"/>
                    </a:ext>
                  </a:extLst>
                </a:gridCol>
                <a:gridCol w="807981">
                  <a:extLst>
                    <a:ext uri="{9D8B030D-6E8A-4147-A177-3AD203B41FA5}">
                      <a16:colId xmlns:a16="http://schemas.microsoft.com/office/drawing/2014/main" val="829608043"/>
                    </a:ext>
                  </a:extLst>
                </a:gridCol>
                <a:gridCol w="768568">
                  <a:extLst>
                    <a:ext uri="{9D8B030D-6E8A-4147-A177-3AD203B41FA5}">
                      <a16:colId xmlns:a16="http://schemas.microsoft.com/office/drawing/2014/main" val="1003300558"/>
                    </a:ext>
                  </a:extLst>
                </a:gridCol>
                <a:gridCol w="807981">
                  <a:extLst>
                    <a:ext uri="{9D8B030D-6E8A-4147-A177-3AD203B41FA5}">
                      <a16:colId xmlns:a16="http://schemas.microsoft.com/office/drawing/2014/main" val="2291662023"/>
                    </a:ext>
                  </a:extLst>
                </a:gridCol>
                <a:gridCol w="807981">
                  <a:extLst>
                    <a:ext uri="{9D8B030D-6E8A-4147-A177-3AD203B41FA5}">
                      <a16:colId xmlns:a16="http://schemas.microsoft.com/office/drawing/2014/main" val="2530090701"/>
                    </a:ext>
                  </a:extLst>
                </a:gridCol>
                <a:gridCol w="867103">
                  <a:extLst>
                    <a:ext uri="{9D8B030D-6E8A-4147-A177-3AD203B41FA5}">
                      <a16:colId xmlns:a16="http://schemas.microsoft.com/office/drawing/2014/main" val="3269655803"/>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1213980639"/>
                  </a:ext>
                </a:extLst>
              </a:tr>
              <a:tr h="361950">
                <a:tc>
                  <a:txBody>
                    <a:bodyPr/>
                    <a:lstStyle/>
                    <a:p>
                      <a:pPr fontAlgn="base"/>
                      <a:r>
                        <a:rPr lang="en-US" sz="1200">
                          <a:effectLst/>
                        </a:rPr>
                        <a:t>KCP2 Returns(in %)​</a:t>
                      </a:r>
                      <a:endParaRPr lang="en-US">
                        <a:effectLst/>
                      </a:endParaRPr>
                    </a:p>
                  </a:txBody>
                  <a:tcPr/>
                </a:tc>
                <a:tc>
                  <a:txBody>
                    <a:bodyPr/>
                    <a:lstStyle/>
                    <a:p>
                      <a:pPr fontAlgn="base"/>
                      <a:r>
                        <a:rPr lang="en-US" sz="1800">
                          <a:effectLst/>
                        </a:rPr>
                        <a:t>33.02​</a:t>
                      </a:r>
                      <a:endParaRPr lang="en-US">
                        <a:effectLst/>
                      </a:endParaRPr>
                    </a:p>
                  </a:txBody>
                  <a:tcPr/>
                </a:tc>
                <a:tc>
                  <a:txBody>
                    <a:bodyPr/>
                    <a:lstStyle/>
                    <a:p>
                      <a:pPr fontAlgn="base"/>
                      <a:r>
                        <a:rPr lang="en-US" sz="1800">
                          <a:effectLst/>
                        </a:rPr>
                        <a:t>18.30​</a:t>
                      </a:r>
                      <a:endParaRPr lang="en-US">
                        <a:effectLst/>
                      </a:endParaRPr>
                    </a:p>
                  </a:txBody>
                  <a:tcPr/>
                </a:tc>
                <a:tc>
                  <a:txBody>
                    <a:bodyPr/>
                    <a:lstStyle/>
                    <a:p>
                      <a:pPr fontAlgn="base"/>
                      <a:r>
                        <a:rPr lang="en-US" sz="1800">
                          <a:effectLst/>
                        </a:rPr>
                        <a:t>44.13​</a:t>
                      </a:r>
                      <a:endParaRPr lang="en-US">
                        <a:effectLst/>
                      </a:endParaRPr>
                    </a:p>
                  </a:txBody>
                  <a:tcPr/>
                </a:tc>
                <a:tc>
                  <a:txBody>
                    <a:bodyPr/>
                    <a:lstStyle/>
                    <a:p>
                      <a:pPr fontAlgn="base"/>
                      <a:r>
                        <a:rPr lang="en-US" sz="1800">
                          <a:effectLst/>
                        </a:rPr>
                        <a:t>1.99​</a:t>
                      </a:r>
                      <a:endParaRPr lang="en-US">
                        <a:effectLst/>
                      </a:endParaRPr>
                    </a:p>
                  </a:txBody>
                  <a:tcPr/>
                </a:tc>
                <a:tc>
                  <a:txBody>
                    <a:bodyPr/>
                    <a:lstStyle/>
                    <a:p>
                      <a:pPr fontAlgn="base"/>
                      <a:r>
                        <a:rPr lang="en-US" sz="1800">
                          <a:effectLst/>
                        </a:rPr>
                        <a:t>43.99​</a:t>
                      </a:r>
                      <a:endParaRPr lang="en-US">
                        <a:effectLst/>
                      </a:endParaRPr>
                    </a:p>
                  </a:txBody>
                  <a:tcPr/>
                </a:tc>
                <a:tc>
                  <a:txBody>
                    <a:bodyPr/>
                    <a:lstStyle/>
                    <a:p>
                      <a:pPr fontAlgn="base"/>
                      <a:r>
                        <a:rPr lang="en-US" sz="1800">
                          <a:effectLst/>
                        </a:rPr>
                        <a:t>(4.47)​</a:t>
                      </a:r>
                      <a:endParaRPr lang="en-US">
                        <a:effectLst/>
                      </a:endParaRPr>
                    </a:p>
                  </a:txBody>
                  <a:tcPr/>
                </a:tc>
                <a:tc>
                  <a:txBody>
                    <a:bodyPr/>
                    <a:lstStyle/>
                    <a:p>
                      <a:pPr fontAlgn="base"/>
                      <a:r>
                        <a:rPr lang="en-US" sz="1800">
                          <a:effectLst/>
                        </a:rPr>
                        <a:t>41.39​</a:t>
                      </a:r>
                      <a:endParaRPr lang="en-US">
                        <a:effectLst/>
                      </a:endParaRPr>
                    </a:p>
                  </a:txBody>
                  <a:tcPr/>
                </a:tc>
                <a:extLst>
                  <a:ext uri="{0D108BD9-81ED-4DB2-BD59-A6C34878D82A}">
                    <a16:rowId xmlns:a16="http://schemas.microsoft.com/office/drawing/2014/main" val="4277222224"/>
                  </a:ext>
                </a:extLst>
              </a:tr>
            </a:tbl>
          </a:graphicData>
        </a:graphic>
      </p:graphicFrame>
      <p:sp>
        <p:nvSpPr>
          <p:cNvPr id="24" name="TextBox 23">
            <a:extLst>
              <a:ext uri="{FF2B5EF4-FFF2-40B4-BE49-F238E27FC236}">
                <a16:creationId xmlns:a16="http://schemas.microsoft.com/office/drawing/2014/main" id="{ED51D16E-2992-3E07-1556-AD7BC1378274}"/>
              </a:ext>
            </a:extLst>
          </p:cNvPr>
          <p:cNvSpPr txBox="1"/>
          <p:nvPr/>
        </p:nvSpPr>
        <p:spPr>
          <a:xfrm>
            <a:off x="7153603" y="5892361"/>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Kelly Criterion Portfolio without any AIRMS (KCP2)</a:t>
            </a:r>
          </a:p>
        </p:txBody>
      </p:sp>
      <p:sp>
        <p:nvSpPr>
          <p:cNvPr id="2" name="Footer Placeholder 1">
            <a:extLst>
              <a:ext uri="{FF2B5EF4-FFF2-40B4-BE49-F238E27FC236}">
                <a16:creationId xmlns:a16="http://schemas.microsoft.com/office/drawing/2014/main" id="{4478BF19-CDB8-2555-5D86-1ABEBAB9E65D}"/>
              </a:ext>
            </a:extLst>
          </p:cNvPr>
          <p:cNvSpPr>
            <a:spLocks noGrp="1"/>
          </p:cNvSpPr>
          <p:nvPr>
            <p:ph type="ftr" sz="quarter" idx="11"/>
          </p:nvPr>
        </p:nvSpPr>
        <p:spPr>
          <a:xfrm>
            <a:off x="1666875" y="6494868"/>
            <a:ext cx="9220200" cy="448528"/>
          </a:xfrm>
        </p:spPr>
        <p:txBody>
          <a:bodyPr/>
          <a:lstStyle/>
          <a:p>
            <a:r>
              <a:rPr lang="en-US" b="1" dirty="0" err="1">
                <a:solidFill>
                  <a:schemeClr val="tx1"/>
                </a:solidFill>
                <a:latin typeface="Aharoni" panose="02010803020104030203" pitchFamily="2" charset="-79"/>
                <a:cs typeface="Aharoni" panose="02010803020104030203" pitchFamily="2" charset="-79"/>
              </a:rPr>
              <a:t>Chandrinos</a:t>
            </a:r>
            <a:r>
              <a:rPr lang="en-US" b="1" dirty="0">
                <a:solidFill>
                  <a:schemeClr val="tx1"/>
                </a:solidFill>
                <a:latin typeface="Aharoni" panose="02010803020104030203" pitchFamily="2" charset="-79"/>
                <a:cs typeface="Aharoni" panose="02010803020104030203" pitchFamily="2" charset="-79"/>
              </a:rPr>
              <a:t>, S. K., </a:t>
            </a:r>
            <a:r>
              <a:rPr lang="en-US" b="1" dirty="0" err="1">
                <a:solidFill>
                  <a:schemeClr val="tx1"/>
                </a:solidFill>
                <a:latin typeface="Aharoni" panose="02010803020104030203" pitchFamily="2" charset="-79"/>
                <a:cs typeface="Aharoni" panose="02010803020104030203" pitchFamily="2" charset="-79"/>
              </a:rPr>
              <a:t>Sakkas</a:t>
            </a:r>
            <a:r>
              <a:rPr lang="en-US" b="1" dirty="0">
                <a:solidFill>
                  <a:schemeClr val="tx1"/>
                </a:solidFill>
                <a:latin typeface="Aharoni" panose="02010803020104030203" pitchFamily="2" charset="-79"/>
                <a:cs typeface="Aharoni" panose="02010803020104030203" pitchFamily="2" charset="-79"/>
              </a:rPr>
              <a:t>, G., &amp; </a:t>
            </a:r>
            <a:r>
              <a:rPr lang="en-US" b="1" dirty="0" err="1">
                <a:solidFill>
                  <a:schemeClr val="tx1"/>
                </a:solidFill>
                <a:latin typeface="Aharoni" panose="02010803020104030203" pitchFamily="2" charset="-79"/>
                <a:cs typeface="Aharoni" panose="02010803020104030203" pitchFamily="2" charset="-79"/>
              </a:rPr>
              <a:t>Lagaros</a:t>
            </a:r>
            <a:r>
              <a:rPr lang="en-US" b="1" dirty="0">
                <a:solidFill>
                  <a:schemeClr val="tx1"/>
                </a:solidFill>
                <a:latin typeface="Aharoni" panose="02010803020104030203" pitchFamily="2" charset="-79"/>
                <a:cs typeface="Aharoni" panose="02010803020104030203" pitchFamily="2" charset="-79"/>
              </a:rPr>
              <a:t>, N. D. (2018). AIRMS: A risk management tool using machine learning. Expert Systems with Applications, 105, 34-48.</a:t>
            </a:r>
          </a:p>
        </p:txBody>
      </p:sp>
    </p:spTree>
    <p:extLst>
      <p:ext uri="{BB962C8B-B14F-4D97-AF65-F5344CB8AC3E}">
        <p14:creationId xmlns:p14="http://schemas.microsoft.com/office/powerpoint/2010/main" val="401759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7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9" name="Oval 78">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0" name="Freeform: Shape 89">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1" name="Freeform: Shape 90">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2" name="Oval 91">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95" name="Rectangle 94">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99" name="Freeform: Shape 98">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101"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02" name="Oval 10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80125D5B-FC54-9DF6-2753-9EFB93FC2519}"/>
              </a:ext>
            </a:extLst>
          </p:cNvPr>
          <p:cNvSpPr txBox="1"/>
          <p:nvPr/>
        </p:nvSpPr>
        <p:spPr>
          <a:xfrm>
            <a:off x="244202" y="-964184"/>
            <a:ext cx="2985855" cy="37002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u="sng" kern="1200">
                <a:solidFill>
                  <a:schemeClr val="tx2"/>
                </a:solidFill>
                <a:highlight>
                  <a:srgbClr val="FFFF00"/>
                </a:highlight>
                <a:latin typeface="+mj-lt"/>
                <a:ea typeface="+mj-ea"/>
                <a:cs typeface="+mj-cs"/>
              </a:rPr>
              <a:t>ChatGPT</a:t>
            </a:r>
          </a:p>
        </p:txBody>
      </p:sp>
      <p:graphicFrame>
        <p:nvGraphicFramePr>
          <p:cNvPr id="70" name="TextBox 43">
            <a:extLst>
              <a:ext uri="{FF2B5EF4-FFF2-40B4-BE49-F238E27FC236}">
                <a16:creationId xmlns:a16="http://schemas.microsoft.com/office/drawing/2014/main" id="{57B7A7A3-DD43-B53D-7400-619F63240D06}"/>
              </a:ext>
            </a:extLst>
          </p:cNvPr>
          <p:cNvGraphicFramePr/>
          <p:nvPr>
            <p:extLst>
              <p:ext uri="{D42A27DB-BD31-4B8C-83A1-F6EECF244321}">
                <p14:modId xmlns:p14="http://schemas.microsoft.com/office/powerpoint/2010/main" val="835064595"/>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8" name="TextBox 67">
            <a:extLst>
              <a:ext uri="{FF2B5EF4-FFF2-40B4-BE49-F238E27FC236}">
                <a16:creationId xmlns:a16="http://schemas.microsoft.com/office/drawing/2014/main" id="{A68F30C3-985D-5330-E29B-7D7B1E4715B0}"/>
              </a:ext>
            </a:extLst>
          </p:cNvPr>
          <p:cNvSpPr txBox="1"/>
          <p:nvPr/>
        </p:nvSpPr>
        <p:spPr>
          <a:xfrm>
            <a:off x="242047" y="1822076"/>
            <a:ext cx="3572435"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cs typeface="Segoe UI"/>
              </a:rPr>
              <a:t>​</a:t>
            </a:r>
            <a:r>
              <a:rPr lang="en-US" sz="1600" b="1">
                <a:cs typeface="Segoe UI"/>
              </a:rPr>
              <a:t>In small companies, with a natural language processing-optimized user experience (UX), TMS is more precisely addressing fundamental queries, such as:</a:t>
            </a:r>
            <a:r>
              <a:rPr lang="en-US" sz="1600">
                <a:cs typeface="Segoe UI"/>
              </a:rPr>
              <a:t>​</a:t>
            </a:r>
            <a:endParaRPr lang="en-US"/>
          </a:p>
          <a:p>
            <a:pPr>
              <a:spcAft>
                <a:spcPts val="600"/>
              </a:spcAft>
            </a:pPr>
            <a:r>
              <a:rPr lang="en-US" sz="1400">
                <a:cs typeface="Segoe UI"/>
              </a:rPr>
              <a:t>“Display global bank balances converted to USD”​</a:t>
            </a:r>
          </a:p>
          <a:p>
            <a:pPr>
              <a:spcAft>
                <a:spcPts val="600"/>
              </a:spcAft>
            </a:pPr>
            <a:r>
              <a:rPr lang="en-US" sz="1400">
                <a:cs typeface="Segoe UI"/>
              </a:rPr>
              <a:t>“What is my exposure to Yen?”​</a:t>
            </a:r>
          </a:p>
          <a:p>
            <a:pPr>
              <a:spcAft>
                <a:spcPts val="600"/>
              </a:spcAft>
            </a:pPr>
            <a:r>
              <a:rPr lang="en-US" sz="1400">
                <a:cs typeface="Segoe UI"/>
              </a:rPr>
              <a:t>​</a:t>
            </a:r>
          </a:p>
          <a:p>
            <a:pPr>
              <a:spcAft>
                <a:spcPts val="600"/>
              </a:spcAft>
            </a:pPr>
            <a:r>
              <a:rPr lang="en-US" sz="1400" b="1">
                <a:cs typeface="Segoe UI"/>
              </a:rPr>
              <a:t>More intricate inquiries like </a:t>
            </a:r>
            <a:r>
              <a:rPr lang="en-US" sz="1400">
                <a:cs typeface="Segoe UI"/>
              </a:rPr>
              <a:t>​</a:t>
            </a:r>
          </a:p>
          <a:p>
            <a:pPr>
              <a:spcAft>
                <a:spcPts val="600"/>
              </a:spcAft>
            </a:pPr>
            <a:r>
              <a:rPr lang="en-US" sz="1400">
                <a:cs typeface="Segoe UI"/>
              </a:rPr>
              <a:t>“What factors contributed to the variance in my forecast last week?” ​</a:t>
            </a:r>
          </a:p>
          <a:p>
            <a:pPr>
              <a:spcAft>
                <a:spcPts val="600"/>
              </a:spcAft>
            </a:pPr>
            <a:r>
              <a:rPr lang="en-US" sz="1400">
                <a:cs typeface="Segoe UI"/>
              </a:rPr>
              <a:t>“How many days of liquidity remain for us?” ​</a:t>
            </a:r>
          </a:p>
        </p:txBody>
      </p:sp>
    </p:spTree>
    <p:extLst>
      <p:ext uri="{BB962C8B-B14F-4D97-AF65-F5344CB8AC3E}">
        <p14:creationId xmlns:p14="http://schemas.microsoft.com/office/powerpoint/2010/main" val="402986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C0CAFF-CA1E-0DC4-F3E9-E8D525AF9DA5}"/>
              </a:ext>
            </a:extLst>
          </p:cNvPr>
          <p:cNvSpPr txBox="1"/>
          <p:nvPr/>
        </p:nvSpPr>
        <p:spPr>
          <a:xfrm>
            <a:off x="600635" y="85166"/>
            <a:ext cx="10351993" cy="67710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a:highlight>
                  <a:srgbClr val="FFFF00"/>
                </a:highlight>
              </a:rPr>
              <a:t>Examples</a:t>
            </a:r>
            <a:endParaRPr lang="en-US" sz="1600" b="1" u="sng">
              <a:highlight>
                <a:srgbClr val="FFFF00"/>
              </a:highlight>
              <a:cs typeface="Calibri"/>
            </a:endParaRPr>
          </a:p>
          <a:p>
            <a:endParaRPr lang="en-US" sz="1400"/>
          </a:p>
          <a:p>
            <a:pPr marL="285750" indent="-285750">
              <a:buFont typeface="Wingdings"/>
              <a:buChar char="q"/>
            </a:pPr>
            <a:r>
              <a:rPr lang="en-US" sz="1400"/>
              <a:t> Kyriba, a global leader in cloud treasury &amp; finance solutions has tested on utilizing ChatGPT &amp; similar generative AI tools for enhancing bank reconciliation. In depth, these advanced AI tools have been designed to identify disparities between forecasted &amp; actual transactions, enabling automatic reconciliation of transactions. This automation process replaces manual processing that would typically occur within the cash management module of any Treasury Management System (TMS). </a:t>
            </a:r>
            <a:endParaRPr lang="en-US" sz="1400">
              <a:cs typeface="Calibri"/>
            </a:endParaRPr>
          </a:p>
          <a:p>
            <a:endParaRPr lang="en-US" sz="1400"/>
          </a:p>
          <a:p>
            <a:endParaRPr lang="en-US" sz="1400"/>
          </a:p>
          <a:p>
            <a:pPr marL="285750" indent="-285750">
              <a:buFont typeface="Wingdings"/>
              <a:buChar char="q"/>
            </a:pPr>
            <a:r>
              <a:rPr lang="en-US" sz="1400" err="1"/>
              <a:t>Trovata</a:t>
            </a:r>
            <a:r>
              <a:rPr lang="en-US" sz="1400"/>
              <a:t>, a fintech company specializing in cloud-based solutions for treasury management. It offers a TMS designed to assist businesses in automating &amp; streamlining their treasury operations. </a:t>
            </a:r>
            <a:r>
              <a:rPr lang="en-US" sz="1400" b="1"/>
              <a:t>On May 3, 2023</a:t>
            </a:r>
            <a:r>
              <a:rPr lang="en-US" sz="1400"/>
              <a:t>, it announced the first generative AI entrant in fintech space. </a:t>
            </a:r>
          </a:p>
          <a:p>
            <a:r>
              <a:rPr lang="en-US" sz="1400"/>
              <a:t>        </a:t>
            </a:r>
            <a:r>
              <a:rPr lang="en-US" sz="1400" err="1"/>
              <a:t>Trovata</a:t>
            </a:r>
            <a:r>
              <a:rPr lang="en-US" sz="1400"/>
              <a:t> AI leveraged OpenAI’s ChatGPT technology to accelerate the company’s visions which encompasses: </a:t>
            </a:r>
            <a:endParaRPr lang="en-US" sz="1400">
              <a:cs typeface="Calibri"/>
            </a:endParaRPr>
          </a:p>
          <a:p>
            <a:r>
              <a:rPr lang="en-US" sz="1400"/>
              <a:t>·        Automating cash workflows  </a:t>
            </a:r>
          </a:p>
          <a:p>
            <a:r>
              <a:rPr lang="en-US" sz="1400"/>
              <a:t>·        Business intelligence for corporate finance, accounting, &amp; treasury departments.</a:t>
            </a:r>
            <a:endParaRPr lang="en-US" sz="1400">
              <a:cs typeface="Calibri"/>
            </a:endParaRPr>
          </a:p>
          <a:p>
            <a:endParaRPr lang="en-US" sz="1400"/>
          </a:p>
          <a:p>
            <a:pPr marL="285750" indent="-285750">
              <a:buFont typeface="Wingdings"/>
              <a:buChar char="q"/>
            </a:pPr>
            <a:r>
              <a:rPr lang="en-US" sz="1400" b="1"/>
              <a:t>On March 30, 2023,</a:t>
            </a:r>
            <a:r>
              <a:rPr lang="en-US" sz="1400"/>
              <a:t> Bloomberg released a research paper detailing the development of </a:t>
            </a:r>
            <a:r>
              <a:rPr lang="en-US" sz="1400" b="1" err="1"/>
              <a:t>BloombergGPT</a:t>
            </a:r>
            <a:r>
              <a:rPr lang="en-US" sz="1400" b="1" baseline="30000" err="1"/>
              <a:t>TM</a:t>
            </a:r>
            <a:r>
              <a:rPr lang="en-US" sz="1400" b="1"/>
              <a:t>,</a:t>
            </a:r>
            <a:r>
              <a:rPr lang="en-US" sz="1400"/>
              <a:t> a new large-scale generative AI Model (ChatGPT). On a broad scale, this large language model (LLM) is particularly trained on a wide range of financial data which supports diverse set of NLP tasks within financial industry. </a:t>
            </a:r>
            <a:endParaRPr lang="en-US" sz="1400">
              <a:cs typeface="Calibri"/>
            </a:endParaRPr>
          </a:p>
          <a:p>
            <a:r>
              <a:rPr lang="en-US" sz="1400"/>
              <a:t>       To be quite specific, Bloomberg is enhancing the client experience by offering a user-friendly solution for monitoring:</a:t>
            </a:r>
            <a:endParaRPr lang="en-US" sz="1400">
              <a:cs typeface="Calibri"/>
            </a:endParaRPr>
          </a:p>
          <a:p>
            <a:r>
              <a:rPr lang="en-US" sz="1400"/>
              <a:t>·        Investment portfolios</a:t>
            </a:r>
            <a:endParaRPr lang="en-US" sz="1400">
              <a:cs typeface="Calibri"/>
            </a:endParaRPr>
          </a:p>
          <a:p>
            <a:r>
              <a:rPr lang="en-US" sz="1400"/>
              <a:t>·        Obtaining answers to critical financial queries </a:t>
            </a:r>
            <a:endParaRPr lang="en-US" sz="1400">
              <a:cs typeface="Calibri"/>
            </a:endParaRPr>
          </a:p>
          <a:p>
            <a:r>
              <a:rPr lang="en-US" sz="1400"/>
              <a:t>·         Supporting investors in making informed &amp; straightforward financial decisions.</a:t>
            </a:r>
            <a:endParaRPr lang="en-US" sz="1400">
              <a:cs typeface="Calibri"/>
            </a:endParaRPr>
          </a:p>
          <a:p>
            <a:r>
              <a:rPr lang="en-US" sz="1400"/>
              <a:t>The emergence of technologies like ChatGPT and AI is revolutionizing the work of treasury professionals are as follows:</a:t>
            </a:r>
            <a:endParaRPr lang="en-US" sz="1400">
              <a:cs typeface="Calibri"/>
            </a:endParaRPr>
          </a:p>
          <a:p>
            <a:r>
              <a:rPr lang="en-US" sz="1400"/>
              <a:t>·        Transforming their approach to tasks</a:t>
            </a:r>
            <a:endParaRPr lang="en-US" sz="1400">
              <a:cs typeface="Calibri"/>
            </a:endParaRPr>
          </a:p>
          <a:p>
            <a:r>
              <a:rPr lang="en-US" sz="1400"/>
              <a:t>·         Decision-making</a:t>
            </a:r>
            <a:endParaRPr lang="en-US" sz="1400">
              <a:cs typeface="Calibri"/>
            </a:endParaRPr>
          </a:p>
          <a:p>
            <a:r>
              <a:rPr lang="en-US" sz="1400"/>
              <a:t>·        Communication &amp; Collaboration</a:t>
            </a:r>
            <a:endParaRPr lang="en-US" sz="1400">
              <a:cs typeface="Calibri"/>
            </a:endParaRPr>
          </a:p>
          <a:p>
            <a:r>
              <a:rPr lang="en-US" sz="1400"/>
              <a:t>·         Risk management. </a:t>
            </a:r>
            <a:endParaRPr lang="en-US" sz="1400">
              <a:cs typeface="Calibri"/>
            </a:endParaRPr>
          </a:p>
          <a:p>
            <a:r>
              <a:rPr lang="en-US" sz="1400"/>
              <a:t>It is crucial for treasury professionals to embrace these advancements and for treasury leaders to make informed decisions regarding the adoption of treasury technologies that align with their goals and objectives.</a:t>
            </a:r>
            <a:endParaRPr lang="en-US" sz="1400">
              <a:cs typeface="Calibri"/>
            </a:endParaRPr>
          </a:p>
          <a:p>
            <a:r>
              <a:rPr lang="en-US" sz="1400"/>
              <a:t>Recent developments demonstrate the emergence of a new era in B2B, where AI-powered solutions in the form of SAS models are revolutionizing treasury management. These advanced technological solutions enable organizations to address their business challenges with greater efficiency and effectiveness.</a:t>
            </a:r>
            <a:endParaRPr lang="en-US" sz="1400">
              <a:cs typeface="Calibri"/>
            </a:endParaRPr>
          </a:p>
        </p:txBody>
      </p:sp>
    </p:spTree>
    <p:extLst>
      <p:ext uri="{BB962C8B-B14F-4D97-AF65-F5344CB8AC3E}">
        <p14:creationId xmlns:p14="http://schemas.microsoft.com/office/powerpoint/2010/main" val="74886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0" name="Rectangle 29">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extBox 1">
            <a:extLst>
              <a:ext uri="{FF2B5EF4-FFF2-40B4-BE49-F238E27FC236}">
                <a16:creationId xmlns:a16="http://schemas.microsoft.com/office/drawing/2014/main" id="{688F0F4C-8AD8-A311-4FA8-25D8D5C205CC}"/>
              </a:ext>
            </a:extLst>
          </p:cNvPr>
          <p:cNvSpPr txBox="1"/>
          <p:nvPr/>
        </p:nvSpPr>
        <p:spPr>
          <a:xfrm>
            <a:off x="-8771" y="-102889"/>
            <a:ext cx="5464870" cy="14758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1" kern="1200">
                <a:solidFill>
                  <a:schemeClr val="tx2"/>
                </a:solidFill>
                <a:highlight>
                  <a:srgbClr val="FFFF00"/>
                </a:highlight>
                <a:latin typeface="+mj-lt"/>
                <a:ea typeface="+mj-ea"/>
                <a:cs typeface="+mj-cs"/>
              </a:rPr>
              <a:t>"Reliance's Treasury Advancement: Embracing Technology and Efficient Management"</a:t>
            </a:r>
          </a:p>
        </p:txBody>
      </p:sp>
      <p:sp>
        <p:nvSpPr>
          <p:cNvPr id="34" name="Freeform: Shape 3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6"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37" name="Oval 3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TextBox 2">
            <a:extLst>
              <a:ext uri="{FF2B5EF4-FFF2-40B4-BE49-F238E27FC236}">
                <a16:creationId xmlns:a16="http://schemas.microsoft.com/office/drawing/2014/main" id="{ADD1F3AD-1665-0483-50BE-FB6683C9835A}"/>
              </a:ext>
            </a:extLst>
          </p:cNvPr>
          <p:cNvGraphicFramePr/>
          <p:nvPr>
            <p:extLst>
              <p:ext uri="{D42A27DB-BD31-4B8C-83A1-F6EECF244321}">
                <p14:modId xmlns:p14="http://schemas.microsoft.com/office/powerpoint/2010/main" val="2305008033"/>
              </p:ext>
            </p:extLst>
          </p:nvPr>
        </p:nvGraphicFramePr>
        <p:xfrm>
          <a:off x="6370752" y="1005684"/>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3" name="TextBox 72">
            <a:extLst>
              <a:ext uri="{FF2B5EF4-FFF2-40B4-BE49-F238E27FC236}">
                <a16:creationId xmlns:a16="http://schemas.microsoft.com/office/drawing/2014/main" id="{B14F6F94-6858-6CC8-84DA-9ACCCFF08798}"/>
              </a:ext>
            </a:extLst>
          </p:cNvPr>
          <p:cNvSpPr txBox="1"/>
          <p:nvPr/>
        </p:nvSpPr>
        <p:spPr>
          <a:xfrm>
            <a:off x="66541" y="1171977"/>
            <a:ext cx="40740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800080"/>
                </a:highlight>
              </a:rPr>
              <a:t>"When economic conditions are bad and the realization from core businesses are stressed, the company is trying to maximize return on its capital through aggressive treasury operations,"</a:t>
            </a:r>
            <a:endParaRPr lang="en-US">
              <a:solidFill>
                <a:schemeClr val="bg1"/>
              </a:solidFill>
              <a:highlight>
                <a:srgbClr val="800080"/>
              </a:highlight>
            </a:endParaRPr>
          </a:p>
        </p:txBody>
      </p:sp>
      <p:sp>
        <p:nvSpPr>
          <p:cNvPr id="74" name="TextBox 73">
            <a:extLst>
              <a:ext uri="{FF2B5EF4-FFF2-40B4-BE49-F238E27FC236}">
                <a16:creationId xmlns:a16="http://schemas.microsoft.com/office/drawing/2014/main" id="{412EC32B-1CEB-C5A8-6C80-C78703093532}"/>
              </a:ext>
            </a:extLst>
          </p:cNvPr>
          <p:cNvSpPr txBox="1"/>
          <p:nvPr/>
        </p:nvSpPr>
        <p:spPr>
          <a:xfrm>
            <a:off x="66540" y="2620850"/>
            <a:ext cx="505066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It is evident that treasury operations have gained significant prominence for Reliance Industries, surpassing the contribution of core areas such as petrochemicals, oil and gas, and retail to the company's earnings.</a:t>
            </a:r>
            <a:endParaRPr lang="en-US" sz="1300">
              <a:cs typeface="Calibri"/>
            </a:endParaRPr>
          </a:p>
          <a:p>
            <a:endParaRPr lang="en-US" sz="1300"/>
          </a:p>
          <a:p>
            <a:r>
              <a:rPr lang="en-US" sz="1300" i="1" u="sng"/>
              <a:t>In FY15, Reliance Industries earned Rs 8,335 crore from its treasury operations.</a:t>
            </a:r>
            <a:endParaRPr lang="en-US" sz="1300" i="1" u="sng">
              <a:cs typeface="Calibri"/>
            </a:endParaRPr>
          </a:p>
          <a:p>
            <a:r>
              <a:rPr lang="en-US" sz="1300" i="1" u="sng"/>
              <a:t>The EBIT (earnings before interest and tax) from refining, oil and gas, and retail were lower in comparison.</a:t>
            </a:r>
            <a:endParaRPr lang="en-US" sz="1300" i="1" u="sng">
              <a:cs typeface="Calibri"/>
            </a:endParaRPr>
          </a:p>
          <a:p>
            <a:r>
              <a:rPr lang="en-US" sz="1300" i="1" u="sng"/>
              <a:t>The EBIT from the refining business was the highest at Rs 13,392 crore.</a:t>
            </a:r>
            <a:endParaRPr lang="en-US" sz="1300" i="1" u="sng">
              <a:cs typeface="Calibri"/>
            </a:endParaRPr>
          </a:p>
          <a:p>
            <a:r>
              <a:rPr lang="en-US" sz="1300" i="1" u="sng"/>
              <a:t>The EBIT from refining, oil and gas, and retail were Rs 13,392 crore, Rs 3,181 crore, and Rs 417 crore, respectively, in FY15.</a:t>
            </a:r>
            <a:endParaRPr lang="en-US" sz="1300" i="1" u="sng">
              <a:cs typeface="Calibri"/>
            </a:endParaRPr>
          </a:p>
          <a:p>
            <a:endParaRPr lang="en-US" sz="1300">
              <a:cs typeface="Calibri"/>
            </a:endParaRPr>
          </a:p>
          <a:p>
            <a:r>
              <a:rPr lang="en-US" sz="1300" b="1"/>
              <a:t>According to data from </a:t>
            </a:r>
            <a:r>
              <a:rPr lang="en-US" sz="1300" b="1" err="1"/>
              <a:t>Capitaline</a:t>
            </a:r>
            <a:r>
              <a:rPr lang="en-US" sz="1300" b="1"/>
              <a:t>, the company provided an 11.5% return in 2013-14.</a:t>
            </a:r>
            <a:endParaRPr lang="en-US" sz="1300" b="1">
              <a:cs typeface="Calibri"/>
            </a:endParaRPr>
          </a:p>
          <a:p>
            <a:pPr marL="171450" indent="-171450">
              <a:buFont typeface="Wingdings"/>
              <a:buChar char="§"/>
            </a:pPr>
            <a:r>
              <a:rPr lang="en-US" sz="1300"/>
              <a:t>During the same period, the yield from the company's treasury was 9.4%.</a:t>
            </a:r>
            <a:endParaRPr lang="en-US" sz="1300">
              <a:cs typeface="Calibri"/>
            </a:endParaRPr>
          </a:p>
          <a:p>
            <a:pPr marL="171450" indent="-171450">
              <a:buFont typeface="Wingdings"/>
              <a:buChar char="§"/>
            </a:pPr>
            <a:r>
              <a:rPr lang="en-US" sz="1300"/>
              <a:t>In 2014-15, the company maintained a treasury yield of 9.4%.</a:t>
            </a:r>
            <a:endParaRPr lang="en-US" sz="1300">
              <a:cs typeface="Calibri"/>
            </a:endParaRPr>
          </a:p>
          <a:p>
            <a:r>
              <a:rPr lang="en-US" sz="1300">
                <a:cs typeface="Calibri"/>
              </a:rPr>
              <a:t>This was calculated on interest income, profit on sale of investments, and dividend income, at an average investment and cash and bank balance for the two preceding financial years</a:t>
            </a:r>
            <a:endParaRPr lang="en-US" sz="1200">
              <a:cs typeface="Calibri"/>
            </a:endParaRPr>
          </a:p>
        </p:txBody>
      </p:sp>
      <p:grpSp>
        <p:nvGrpSpPr>
          <p:cNvPr id="375" name="Group 374">
            <a:extLst>
              <a:ext uri="{FF2B5EF4-FFF2-40B4-BE49-F238E27FC236}">
                <a16:creationId xmlns:a16="http://schemas.microsoft.com/office/drawing/2014/main" id="{C06AA89D-1E32-5B92-615A-C8AC51AA72F6}"/>
              </a:ext>
            </a:extLst>
          </p:cNvPr>
          <p:cNvGrpSpPr/>
          <p:nvPr/>
        </p:nvGrpSpPr>
        <p:grpSpPr>
          <a:xfrm>
            <a:off x="3795359" y="1159702"/>
            <a:ext cx="2081645" cy="1279113"/>
            <a:chOff x="3795359" y="1159702"/>
            <a:chExt cx="2081645" cy="1279113"/>
          </a:xfrm>
        </p:grpSpPr>
        <p:sp>
          <p:nvSpPr>
            <p:cNvPr id="3" name="Speech Bubble: Oval 2">
              <a:extLst>
                <a:ext uri="{FF2B5EF4-FFF2-40B4-BE49-F238E27FC236}">
                  <a16:creationId xmlns:a16="http://schemas.microsoft.com/office/drawing/2014/main" id="{F6798DC6-5C44-8FF5-F1B6-24A1CC96364F}"/>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FCA796C-CFCA-36F6-976D-DA9D928B4208}"/>
                </a:ext>
              </a:extLst>
            </p:cNvPr>
            <p:cNvSpPr txBox="1"/>
            <p:nvPr/>
          </p:nvSpPr>
          <p:spPr>
            <a:xfrm>
              <a:off x="4028748" y="1330819"/>
              <a:ext cx="1848256" cy="1107996"/>
            </a:xfrm>
            <a:prstGeom prst="rect">
              <a:avLst/>
            </a:prstGeom>
            <a:noFill/>
          </p:spPr>
          <p:txBody>
            <a:bodyPr wrap="square" lIns="91440" tIns="45720" rIns="91440" bIns="45720" anchor="t">
              <a:spAutoFit/>
            </a:bodyPr>
            <a:lstStyle/>
            <a:p>
              <a:r>
                <a:rPr lang="en-IN" sz="1200" b="1"/>
                <a:t>G Chokkalingam </a:t>
              </a:r>
            </a:p>
            <a:p>
              <a:r>
                <a:rPr lang="en-IN" sz="1200" kern="100">
                  <a:latin typeface="Calibri"/>
                  <a:ea typeface="Calibri"/>
                  <a:cs typeface="Mangal"/>
                </a:rPr>
                <a:t>F</a:t>
              </a:r>
              <a:r>
                <a:rPr lang="en-IN" sz="1200" kern="100">
                  <a:effectLst/>
                  <a:latin typeface="Calibri"/>
                  <a:ea typeface="Calibri"/>
                  <a:cs typeface="Mangal"/>
                </a:rPr>
                <a:t>ounder and managing director, Equinomics Research and Advisory.</a:t>
              </a:r>
            </a:p>
            <a:p>
              <a:endParaRPr lang="en-IN"/>
            </a:p>
          </p:txBody>
        </p:sp>
      </p:grpSp>
      <p:sp>
        <p:nvSpPr>
          <p:cNvPr id="374" name="TextBox 373">
            <a:extLst>
              <a:ext uri="{FF2B5EF4-FFF2-40B4-BE49-F238E27FC236}">
                <a16:creationId xmlns:a16="http://schemas.microsoft.com/office/drawing/2014/main" id="{F9D0FA3B-02B9-9CD3-0DF9-1F5FE94AEA82}"/>
              </a:ext>
            </a:extLst>
          </p:cNvPr>
          <p:cNvSpPr txBox="1"/>
          <p:nvPr/>
        </p:nvSpPr>
        <p:spPr>
          <a:xfrm>
            <a:off x="7731671" y="617483"/>
            <a:ext cx="2220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highlight>
                  <a:srgbClr val="FFFF00"/>
                </a:highlight>
                <a:ea typeface="Calibri"/>
                <a:cs typeface="Calibri"/>
              </a:rPr>
              <a:t>Scenario in FY 15</a:t>
            </a:r>
            <a:endParaRPr lang="en-US" sz="2000" b="1" dirty="0">
              <a:highlight>
                <a:srgbClr val="FFFF00"/>
              </a:highlight>
            </a:endParaRPr>
          </a:p>
        </p:txBody>
      </p:sp>
    </p:spTree>
    <p:extLst>
      <p:ext uri="{BB962C8B-B14F-4D97-AF65-F5344CB8AC3E}">
        <p14:creationId xmlns:p14="http://schemas.microsoft.com/office/powerpoint/2010/main" val="122011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9" name="Rectangle 28">
            <a:extLst>
              <a:ext uri="{FF2B5EF4-FFF2-40B4-BE49-F238E27FC236}">
                <a16:creationId xmlns:a16="http://schemas.microsoft.com/office/drawing/2014/main" id="{E292F5BF-9B19-4AA1-9CFD-668C68E89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38F725B-F103-44AE-A014-C549F832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3" name="Freeform: Shape 3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5" name="Decorative Circles">
            <a:extLst>
              <a:ext uri="{FF2B5EF4-FFF2-40B4-BE49-F238E27FC236}">
                <a16:creationId xmlns:a16="http://schemas.microsoft.com/office/drawing/2014/main" id="{F5A61916-5232-4B70-82EC-D57A132B4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784496" cy="6421669"/>
            <a:chOff x="9951383" y="299808"/>
            <a:chExt cx="1784496" cy="6421669"/>
          </a:xfrm>
        </p:grpSpPr>
        <p:sp>
          <p:nvSpPr>
            <p:cNvPr id="36" name="Oval 3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9438" y="429897"/>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extBox 1">
            <a:extLst>
              <a:ext uri="{FF2B5EF4-FFF2-40B4-BE49-F238E27FC236}">
                <a16:creationId xmlns:a16="http://schemas.microsoft.com/office/drawing/2014/main" id="{4283080D-BCBC-1F25-6AC1-999445F591B0}"/>
              </a:ext>
            </a:extLst>
          </p:cNvPr>
          <p:cNvGraphicFramePr/>
          <p:nvPr>
            <p:extLst>
              <p:ext uri="{D42A27DB-BD31-4B8C-83A1-F6EECF244321}">
                <p14:modId xmlns:p14="http://schemas.microsoft.com/office/powerpoint/2010/main" val="2481724139"/>
              </p:ext>
            </p:extLst>
          </p:nvPr>
        </p:nvGraphicFramePr>
        <p:xfrm>
          <a:off x="104579" y="80471"/>
          <a:ext cx="6109204" cy="5642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 name="TextBox 142">
            <a:extLst>
              <a:ext uri="{FF2B5EF4-FFF2-40B4-BE49-F238E27FC236}">
                <a16:creationId xmlns:a16="http://schemas.microsoft.com/office/drawing/2014/main" id="{A774E4CD-7B03-4F4D-5377-7874753C80AB}"/>
              </a:ext>
            </a:extLst>
          </p:cNvPr>
          <p:cNvSpPr txBox="1"/>
          <p:nvPr/>
        </p:nvSpPr>
        <p:spPr>
          <a:xfrm>
            <a:off x="6860147" y="1043189"/>
            <a:ext cx="4878945"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Reliance has capitalized on its organic growth in downstream capacity within the energy sector, presenting an opportunity to explore a wide array of trade finance instruments for both the capital and trade account. The treasury team members have been extensively engaged throughout the company, utilizing various financing tools such as buyer's credit, seller's credit, forfaiting, and different forms of supply chain finance to meet their financing needs. Reliance has consistently relied on export credit agency-backed (ECA) financing as its primary source of long-term funding.</a:t>
            </a:r>
          </a:p>
          <a:p>
            <a:r>
              <a:rPr lang="en-US" sz="1300"/>
              <a:t> Dutta characterizes Reliance as "the world's largest user of ECA financing," engaging with ECAs from Japan, South Korea, Italy, and other countries.</a:t>
            </a:r>
          </a:p>
          <a:p>
            <a:r>
              <a:rPr lang="en-US" sz="1300"/>
              <a:t> ECA financing, known for its extended repayment periods, proves advantageous for substantial projects with considerable development timelines. Reliance Industries exemplifies this through its telecommunications venture. In September 2019, Jio Platforms, a subsidiary of Reliance Industries, secured a 10-year loan worth US$1 billion, supported by Korean trade insurer K-Sure. The funding aimed to facilitate the expansion of India's 4G wireless network by financing the acquisition of goods and services.</a:t>
            </a:r>
            <a:endParaRPr lang="en-US" sz="1300">
              <a:cs typeface="Calibri"/>
            </a:endParaRPr>
          </a:p>
          <a:p>
            <a:r>
              <a:rPr lang="en-US" sz="1300"/>
              <a:t>According to </a:t>
            </a:r>
            <a:r>
              <a:rPr lang="en-US" sz="1300" b="1"/>
              <a:t>Mr. Soumyo Dutta</a:t>
            </a:r>
            <a:r>
              <a:rPr lang="en-US" sz="1300"/>
              <a:t> , the Reliance Treasury aims to transform into a centralized, platform-based entity. This reorganization would enable users from different areas of the business to efficiently and promptly request various treasury services, including working capital raises, long-term funding raises, and FX risk hedging.</a:t>
            </a:r>
            <a:endParaRPr lang="en-US" sz="1300">
              <a:cs typeface="Calibri"/>
            </a:endParaRPr>
          </a:p>
        </p:txBody>
      </p:sp>
      <p:sp>
        <p:nvSpPr>
          <p:cNvPr id="224" name="TextBox 223">
            <a:extLst>
              <a:ext uri="{FF2B5EF4-FFF2-40B4-BE49-F238E27FC236}">
                <a16:creationId xmlns:a16="http://schemas.microsoft.com/office/drawing/2014/main" id="{67604768-C7BE-82E4-8423-A6D20F8D2F0F}"/>
              </a:ext>
            </a:extLst>
          </p:cNvPr>
          <p:cNvSpPr txBox="1"/>
          <p:nvPr/>
        </p:nvSpPr>
        <p:spPr>
          <a:xfrm>
            <a:off x="109470" y="6065950"/>
            <a:ext cx="4825283"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highlight>
                  <a:srgbClr val="FF00FF"/>
                </a:highlight>
              </a:rPr>
              <a:t>“We are always looking to new ideas and when it comes to our treasury set-up, the ‘blue-sky thinking’ </a:t>
            </a:r>
            <a:r>
              <a:rPr lang="en-US" sz="1300" b="1" err="1">
                <a:highlight>
                  <a:srgbClr val="FF00FF"/>
                </a:highlight>
              </a:rPr>
              <a:t>centres</a:t>
            </a:r>
            <a:r>
              <a:rPr lang="en-US" sz="1300" b="1">
                <a:highlight>
                  <a:srgbClr val="FF00FF"/>
                </a:highlight>
              </a:rPr>
              <a:t> on whether our treasury can be designed as a platform </a:t>
            </a:r>
            <a:r>
              <a:rPr lang="en-US" sz="1300" b="1" err="1">
                <a:highlight>
                  <a:srgbClr val="FF00FF"/>
                </a:highlight>
              </a:rPr>
              <a:t>organisation</a:t>
            </a:r>
            <a:r>
              <a:rPr lang="en-US" sz="1300" b="1">
                <a:highlight>
                  <a:srgbClr val="FF00FF"/>
                </a:highlight>
              </a:rPr>
              <a:t>.”</a:t>
            </a:r>
          </a:p>
        </p:txBody>
      </p:sp>
      <p:grpSp>
        <p:nvGrpSpPr>
          <p:cNvPr id="643" name="Group 642">
            <a:extLst>
              <a:ext uri="{FF2B5EF4-FFF2-40B4-BE49-F238E27FC236}">
                <a16:creationId xmlns:a16="http://schemas.microsoft.com/office/drawing/2014/main" id="{E2D95720-64FA-522F-3152-7BDAE14ECDC4}"/>
              </a:ext>
            </a:extLst>
          </p:cNvPr>
          <p:cNvGrpSpPr/>
          <p:nvPr/>
        </p:nvGrpSpPr>
        <p:grpSpPr>
          <a:xfrm>
            <a:off x="6094498" y="3563"/>
            <a:ext cx="1700646" cy="1055973"/>
            <a:chOff x="3795359" y="1159702"/>
            <a:chExt cx="1960483" cy="1222512"/>
          </a:xfrm>
        </p:grpSpPr>
        <p:sp>
          <p:nvSpPr>
            <p:cNvPr id="641" name="Speech Bubble: Oval 640">
              <a:extLst>
                <a:ext uri="{FF2B5EF4-FFF2-40B4-BE49-F238E27FC236}">
                  <a16:creationId xmlns:a16="http://schemas.microsoft.com/office/drawing/2014/main" id="{93DBA6CA-B81F-546A-C86D-EA38B6AD7A79}"/>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2" name="TextBox 641">
              <a:extLst>
                <a:ext uri="{FF2B5EF4-FFF2-40B4-BE49-F238E27FC236}">
                  <a16:creationId xmlns:a16="http://schemas.microsoft.com/office/drawing/2014/main" id="{1A56E531-5A4B-9586-E0B4-2E00CDF97B73}"/>
                </a:ext>
              </a:extLst>
            </p:cNvPr>
            <p:cNvSpPr txBox="1"/>
            <p:nvPr/>
          </p:nvSpPr>
          <p:spPr>
            <a:xfrm>
              <a:off x="3907586" y="1406869"/>
              <a:ext cx="1848256" cy="748265"/>
            </a:xfrm>
            <a:prstGeom prst="rect">
              <a:avLst/>
            </a:prstGeom>
            <a:noFill/>
          </p:spPr>
          <p:txBody>
            <a:bodyPr wrap="square" lIns="91440" tIns="45720" rIns="91440" bIns="45720" anchor="t">
              <a:spAutoFit/>
            </a:bodyPr>
            <a:lstStyle/>
            <a:p>
              <a:r>
                <a:rPr lang="en-IN" sz="1200" b="1"/>
                <a:t>Mr. Mukesh Ambani </a:t>
              </a:r>
            </a:p>
            <a:p>
              <a:r>
                <a:rPr lang="en-IN" sz="1200">
                  <a:ea typeface="Calibri"/>
                  <a:cs typeface="Calibri"/>
                </a:rPr>
                <a:t>Chairman &amp;MD of Reliance</a:t>
              </a:r>
            </a:p>
          </p:txBody>
        </p:sp>
      </p:grpSp>
      <p:grpSp>
        <p:nvGrpSpPr>
          <p:cNvPr id="644" name="Group 643">
            <a:extLst>
              <a:ext uri="{FF2B5EF4-FFF2-40B4-BE49-F238E27FC236}">
                <a16:creationId xmlns:a16="http://schemas.microsoft.com/office/drawing/2014/main" id="{906966EA-48FB-3177-246A-06ECA5E98576}"/>
              </a:ext>
            </a:extLst>
          </p:cNvPr>
          <p:cNvGrpSpPr/>
          <p:nvPr/>
        </p:nvGrpSpPr>
        <p:grpSpPr>
          <a:xfrm>
            <a:off x="4820119" y="5731701"/>
            <a:ext cx="1779474" cy="1055973"/>
            <a:chOff x="3795359" y="1159702"/>
            <a:chExt cx="2051355" cy="1222512"/>
          </a:xfrm>
        </p:grpSpPr>
        <p:sp>
          <p:nvSpPr>
            <p:cNvPr id="645" name="Speech Bubble: Oval 644">
              <a:extLst>
                <a:ext uri="{FF2B5EF4-FFF2-40B4-BE49-F238E27FC236}">
                  <a16:creationId xmlns:a16="http://schemas.microsoft.com/office/drawing/2014/main" id="{D5C5A10C-9FE4-487F-AAA1-AEC43DBB62A6}"/>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6" name="TextBox 645">
              <a:extLst>
                <a:ext uri="{FF2B5EF4-FFF2-40B4-BE49-F238E27FC236}">
                  <a16:creationId xmlns:a16="http://schemas.microsoft.com/office/drawing/2014/main" id="{39190A2F-E5F7-19DE-7B7E-DA8127C88DDD}"/>
                </a:ext>
              </a:extLst>
            </p:cNvPr>
            <p:cNvSpPr txBox="1"/>
            <p:nvPr/>
          </p:nvSpPr>
          <p:spPr>
            <a:xfrm>
              <a:off x="4043893" y="1361239"/>
              <a:ext cx="1802821" cy="962055"/>
            </a:xfrm>
            <a:prstGeom prst="rect">
              <a:avLst/>
            </a:prstGeom>
            <a:noFill/>
          </p:spPr>
          <p:txBody>
            <a:bodyPr wrap="square" lIns="91440" tIns="45720" rIns="91440" bIns="45720" anchor="t">
              <a:spAutoFit/>
            </a:bodyPr>
            <a:lstStyle/>
            <a:p>
              <a:r>
                <a:rPr lang="en-IN" sz="1200" b="1"/>
                <a:t>Mr. Soumyo Dutta </a:t>
              </a:r>
            </a:p>
            <a:p>
              <a:r>
                <a:rPr lang="en-IN" sz="1200">
                  <a:ea typeface="Calibri"/>
                  <a:cs typeface="Calibri"/>
                </a:rPr>
                <a:t>Group Treasurer, Reliance Industries Ltd.</a:t>
              </a:r>
            </a:p>
          </p:txBody>
        </p:sp>
      </p:grpSp>
      <p:sp>
        <p:nvSpPr>
          <p:cNvPr id="5" name="TextBox 4">
            <a:extLst>
              <a:ext uri="{FF2B5EF4-FFF2-40B4-BE49-F238E27FC236}">
                <a16:creationId xmlns:a16="http://schemas.microsoft.com/office/drawing/2014/main" id="{B3C1986F-F446-CA8C-BB6F-26E4D0036FE8}"/>
              </a:ext>
            </a:extLst>
          </p:cNvPr>
          <p:cNvSpPr txBox="1"/>
          <p:nvPr/>
        </p:nvSpPr>
        <p:spPr>
          <a:xfrm>
            <a:off x="6251619" y="191722"/>
            <a:ext cx="6096000" cy="369332"/>
          </a:xfrm>
          <a:prstGeom prst="rect">
            <a:avLst/>
          </a:prstGeom>
          <a:noFill/>
        </p:spPr>
        <p:txBody>
          <a:bodyPr wrap="square">
            <a:spAutoFit/>
          </a:bodyPr>
          <a:lstStyle/>
          <a:p>
            <a:pPr algn="ctr"/>
            <a:r>
              <a:rPr lang="en-US" sz="1800" b="1" dirty="0">
                <a:highlight>
                  <a:srgbClr val="FFFF00"/>
                </a:highlight>
                <a:ea typeface="Calibri"/>
                <a:cs typeface="Calibri"/>
              </a:rPr>
              <a:t>Scenario in FY </a:t>
            </a:r>
            <a:r>
              <a:rPr lang="en-US" b="1" dirty="0">
                <a:highlight>
                  <a:srgbClr val="FFFF00"/>
                </a:highlight>
                <a:ea typeface="Calibri"/>
                <a:cs typeface="Calibri"/>
              </a:rPr>
              <a:t>19</a:t>
            </a:r>
            <a:endParaRPr lang="en-US" sz="1800" b="1" dirty="0">
              <a:highlight>
                <a:srgbClr val="FFFF00"/>
              </a:highlight>
            </a:endParaRPr>
          </a:p>
        </p:txBody>
      </p:sp>
    </p:spTree>
    <p:extLst>
      <p:ext uri="{BB962C8B-B14F-4D97-AF65-F5344CB8AC3E}">
        <p14:creationId xmlns:p14="http://schemas.microsoft.com/office/powerpoint/2010/main" val="47900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9" name="Rectangle 2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on clear background">
            <a:extLst>
              <a:ext uri="{FF2B5EF4-FFF2-40B4-BE49-F238E27FC236}">
                <a16:creationId xmlns:a16="http://schemas.microsoft.com/office/drawing/2014/main" id="{D6490074-AE84-7937-D35D-63B388600E87}"/>
              </a:ext>
            </a:extLst>
          </p:cNvPr>
          <p:cNvPicPr>
            <a:picLocks noChangeAspect="1"/>
          </p:cNvPicPr>
          <p:nvPr/>
        </p:nvPicPr>
        <p:blipFill rotWithShape="1">
          <a:blip r:embed="rId2">
            <a:alphaModFix/>
          </a:blip>
          <a:srcRect r="-6" b="15712"/>
          <a:stretch/>
        </p:blipFill>
        <p:spPr>
          <a:xfrm>
            <a:off x="20" y="10"/>
            <a:ext cx="12190456" cy="6857990"/>
          </a:xfrm>
          <a:prstGeom prst="rect">
            <a:avLst/>
          </a:prstGeom>
        </p:spPr>
      </p:pic>
      <p:sp>
        <p:nvSpPr>
          <p:cNvPr id="31" name="Rectangle 30">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D530E8-46C3-ADC1-973E-32F8B76D09B0}"/>
              </a:ext>
            </a:extLst>
          </p:cNvPr>
          <p:cNvSpPr txBox="1"/>
          <p:nvPr/>
        </p:nvSpPr>
        <p:spPr>
          <a:xfrm>
            <a:off x="606447" y="985639"/>
            <a:ext cx="9923708" cy="10201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600"/>
              </a:spcAft>
            </a:pPr>
            <a:r>
              <a:rPr lang="en-US" sz="7000">
                <a:solidFill>
                  <a:srgbClr val="FFFFFF"/>
                </a:solidFill>
                <a:latin typeface="+mj-lt"/>
                <a:ea typeface="+mj-ea"/>
                <a:cs typeface="+mj-cs"/>
              </a:rPr>
              <a:t>Thank you</a:t>
            </a:r>
          </a:p>
        </p:txBody>
      </p:sp>
      <p:sp>
        <p:nvSpPr>
          <p:cNvPr id="33" name="Oval 32">
            <a:extLst>
              <a:ext uri="{FF2B5EF4-FFF2-40B4-BE49-F238E27FC236}">
                <a16:creationId xmlns:a16="http://schemas.microsoft.com/office/drawing/2014/main" id="{DA09ABEB-FBB2-4784-AB42-132C2B7B8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E19B7D6-ACF5-4FD5-9847-AA489F05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DC3951C-8573-4092-BB1C-895AB62DC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897F30D-1513-46A2-A047-AEC827A0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484E33B-84C6-44AB-B37B-AD40DD864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32C2FFF-1C26-4710-B2B8-9DB486DAE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6D50462-DF3B-4889-8D2A-9B6BE7741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4661B72-AE95-451D-822D-E19815CF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5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3">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Subtitle 2"/>
          <p:cNvSpPr>
            <a:spLocks noGrp="1"/>
          </p:cNvSpPr>
          <p:nvPr>
            <p:ph type="subTitle" idx="1"/>
          </p:nvPr>
        </p:nvSpPr>
        <p:spPr>
          <a:xfrm>
            <a:off x="283548" y="253531"/>
            <a:ext cx="7472752" cy="1763085"/>
          </a:xfrm>
        </p:spPr>
        <p:txBody>
          <a:bodyPr vert="horz" lIns="91440" tIns="45720" rIns="91440" bIns="45720" rtlCol="0" anchor="t">
            <a:normAutofit/>
          </a:bodyPr>
          <a:lstStyle/>
          <a:p>
            <a:pPr algn="l"/>
            <a:r>
              <a:rPr lang="en-US" sz="1100" b="1">
                <a:ea typeface="+mn-lt"/>
                <a:cs typeface="+mn-lt"/>
              </a:rPr>
              <a:t>                                                                     </a:t>
            </a:r>
            <a:r>
              <a:rPr lang="en-US" sz="1600" b="1">
                <a:ea typeface="+mn-lt"/>
                <a:cs typeface="+mn-lt"/>
              </a:rPr>
              <a:t> Artificial Intelligence?  </a:t>
            </a:r>
            <a:endParaRPr lang="en-US" sz="1600"/>
          </a:p>
          <a:p>
            <a:pPr algn="l"/>
            <a:r>
              <a:rPr lang="en-US" sz="1100" i="1">
                <a:ea typeface="+mn-lt"/>
                <a:cs typeface="+mn-lt"/>
              </a:rPr>
              <a:t>                                       </a:t>
            </a:r>
            <a:r>
              <a:rPr lang="en-US" sz="1400" i="1">
                <a:ea typeface="+mn-lt"/>
                <a:cs typeface="+mn-lt"/>
              </a:rPr>
              <a:t> </a:t>
            </a:r>
            <a:r>
              <a:rPr lang="en-US" sz="1400" i="1" u="sng">
                <a:ea typeface="+mn-lt"/>
                <a:cs typeface="+mn-lt"/>
              </a:rPr>
              <a:t>(The pursuit of achieving a unified intelligence in machines)</a:t>
            </a:r>
            <a:endParaRPr lang="en-US" sz="1400" u="sng"/>
          </a:p>
          <a:p>
            <a:pPr algn="l"/>
            <a:r>
              <a:rPr lang="en-US" sz="1200">
                <a:ea typeface="+mn-lt"/>
                <a:cs typeface="+mn-lt"/>
              </a:rPr>
              <a:t>•It develops computer systems for tasks requiring human intelligence like problem-solving and logical thinking.</a:t>
            </a:r>
            <a:endParaRPr lang="en-US" sz="1200">
              <a:cs typeface="Calibri"/>
            </a:endParaRPr>
          </a:p>
          <a:p>
            <a:pPr algn="l"/>
            <a:r>
              <a:rPr lang="en-US" sz="1200">
                <a:ea typeface="+mn-lt"/>
                <a:cs typeface="+mn-lt"/>
              </a:rPr>
              <a:t>•It creates intelligent machines that acquire knowledge, analyze data, and make decisions based on patterns.</a:t>
            </a:r>
            <a:endParaRPr lang="en-US" sz="1200">
              <a:cs typeface="Calibri"/>
            </a:endParaRPr>
          </a:p>
          <a:p>
            <a:pPr algn="l"/>
            <a:r>
              <a:rPr lang="en-US" sz="1200">
                <a:ea typeface="+mn-lt"/>
                <a:cs typeface="+mn-lt"/>
              </a:rPr>
              <a:t>•AI systems perceive surroundings through sensors and use natural language processing for human interaction, leading to advancements and efficiency improvements.</a:t>
            </a:r>
            <a:endParaRPr lang="en-US" sz="1200"/>
          </a:p>
          <a:p>
            <a:pPr algn="l"/>
            <a:endParaRPr lang="en-US" sz="1100">
              <a:cs typeface="Calibri"/>
            </a:endParaRPr>
          </a:p>
        </p:txBody>
      </p:sp>
      <p:grpSp>
        <p:nvGrpSpPr>
          <p:cNvPr id="41"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43" name="Oval 46">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7">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8">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9">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0">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3" descr="White and black robot hands">
            <a:extLst>
              <a:ext uri="{FF2B5EF4-FFF2-40B4-BE49-F238E27FC236}">
                <a16:creationId xmlns:a16="http://schemas.microsoft.com/office/drawing/2014/main" id="{C3D81522-7C54-9936-345C-9B999F349765}"/>
              </a:ext>
            </a:extLst>
          </p:cNvPr>
          <p:cNvPicPr>
            <a:picLocks noChangeAspect="1"/>
          </p:cNvPicPr>
          <p:nvPr/>
        </p:nvPicPr>
        <p:blipFill rotWithShape="1">
          <a:blip r:embed="rId2"/>
          <a:srcRect l="34698" r="34698"/>
          <a:stretch/>
        </p:blipFill>
        <p:spPr>
          <a:xfrm>
            <a:off x="8437021" y="3273"/>
            <a:ext cx="3751931" cy="689582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pic>
        <p:nvPicPr>
          <p:cNvPr id="9" name="Picture 9" descr="A picture containing text, screenshot, graphics, graphic design&#10;&#10;Description automatically generated">
            <a:extLst>
              <a:ext uri="{FF2B5EF4-FFF2-40B4-BE49-F238E27FC236}">
                <a16:creationId xmlns:a16="http://schemas.microsoft.com/office/drawing/2014/main" id="{6705D82B-27B0-5D71-7569-4026F941771F}"/>
              </a:ext>
            </a:extLst>
          </p:cNvPr>
          <p:cNvPicPr>
            <a:picLocks noChangeAspect="1"/>
          </p:cNvPicPr>
          <p:nvPr/>
        </p:nvPicPr>
        <p:blipFill>
          <a:blip r:embed="rId3"/>
          <a:stretch>
            <a:fillRect/>
          </a:stretch>
        </p:blipFill>
        <p:spPr>
          <a:xfrm>
            <a:off x="66541" y="2317255"/>
            <a:ext cx="5115059" cy="2781573"/>
          </a:xfrm>
          <a:prstGeom prst="rect">
            <a:avLst/>
          </a:prstGeom>
        </p:spPr>
      </p:pic>
      <p:sp>
        <p:nvSpPr>
          <p:cNvPr id="10" name="TextBox 9">
            <a:extLst>
              <a:ext uri="{FF2B5EF4-FFF2-40B4-BE49-F238E27FC236}">
                <a16:creationId xmlns:a16="http://schemas.microsoft.com/office/drawing/2014/main" id="{CD4243BC-D0D6-CF4C-03F1-63D2E8A6A4D9}"/>
              </a:ext>
            </a:extLst>
          </p:cNvPr>
          <p:cNvSpPr txBox="1"/>
          <p:nvPr/>
        </p:nvSpPr>
        <p:spPr>
          <a:xfrm>
            <a:off x="4629289" y="1979313"/>
            <a:ext cx="331201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20023"/>
                </a:solidFill>
                <a:latin typeface="Calibri"/>
                <a:cs typeface="Calibri"/>
              </a:rPr>
              <a:t>            Machine Learning</a:t>
            </a:r>
            <a:r>
              <a:rPr lang="en-IN" sz="1600" b="1">
                <a:latin typeface="Calibri"/>
                <a:cs typeface="Calibri"/>
              </a:rPr>
              <a:t> ?</a:t>
            </a:r>
            <a:endParaRPr lang="en-US" sz="1600" b="1">
              <a:latin typeface="Calibri"/>
              <a:cs typeface="Calibri"/>
            </a:endParaRPr>
          </a:p>
          <a:p>
            <a:r>
              <a:rPr lang="en-IN" sz="1400" i="1" u="sng">
                <a:solidFill>
                  <a:schemeClr val="accent2">
                    <a:lumMod val="75000"/>
                  </a:schemeClr>
                </a:solidFill>
              </a:rPr>
              <a:t>(</a:t>
            </a:r>
            <a:r>
              <a:rPr lang="en-US" sz="1400" i="1" u="sng">
                <a:solidFill>
                  <a:schemeClr val="accent2">
                    <a:lumMod val="75000"/>
                  </a:schemeClr>
                </a:solidFill>
              </a:rPr>
              <a:t>Data are fuel and predictions are jewel)</a:t>
            </a:r>
            <a:endParaRPr lang="en-US" sz="1400" i="1" u="sng">
              <a:solidFill>
                <a:schemeClr val="accent2">
                  <a:lumMod val="75000"/>
                </a:schemeClr>
              </a:solidFill>
              <a:cs typeface="Calibri"/>
            </a:endParaRPr>
          </a:p>
          <a:p>
            <a:endParaRPr lang="en-US" sz="1400" i="1" u="sng">
              <a:solidFill>
                <a:schemeClr val="accent1"/>
              </a:solidFill>
              <a:latin typeface="Calibri"/>
              <a:cs typeface="Calibri"/>
            </a:endParaRPr>
          </a:p>
          <a:p>
            <a:pPr marL="171450" indent="-171450">
              <a:buFont typeface="Arial"/>
              <a:buChar char="•"/>
            </a:pPr>
            <a:r>
              <a:rPr lang="en-US" sz="1200">
                <a:solidFill>
                  <a:schemeClr val="tx2">
                    <a:lumMod val="90000"/>
                    <a:lumOff val="10000"/>
                  </a:schemeClr>
                </a:solidFill>
                <a:latin typeface="Söhne"/>
              </a:rPr>
              <a:t>Machine learning develops algorithms for machines to learn from data and make predictions or take actions without explicit programming.</a:t>
            </a:r>
          </a:p>
          <a:p>
            <a:pPr marL="171450" indent="-171450">
              <a:buFont typeface="Arial"/>
              <a:buChar char="•"/>
            </a:pPr>
            <a:endParaRPr lang="en-IN" sz="1200">
              <a:solidFill>
                <a:schemeClr val="tx2">
                  <a:lumMod val="90000"/>
                  <a:lumOff val="10000"/>
                </a:schemeClr>
              </a:solidFill>
              <a:cs typeface="Calibri"/>
            </a:endParaRPr>
          </a:p>
          <a:p>
            <a:pPr marL="171450" indent="-171450">
              <a:buFont typeface="Arial"/>
              <a:buChar char="•"/>
            </a:pPr>
            <a:r>
              <a:rPr lang="en-US" sz="1200">
                <a:solidFill>
                  <a:schemeClr val="tx2">
                    <a:lumMod val="90000"/>
                    <a:lumOff val="10000"/>
                  </a:schemeClr>
                </a:solidFill>
                <a:latin typeface="Söhne"/>
              </a:rPr>
              <a:t>It utilizes statistical techniques and pattern recognition to enhance machine performance over time.</a:t>
            </a:r>
          </a:p>
          <a:p>
            <a:pPr marL="171450" indent="-171450">
              <a:buFont typeface="Arial"/>
              <a:buChar char="•"/>
            </a:pPr>
            <a:endParaRPr lang="en-IN" sz="1200">
              <a:solidFill>
                <a:schemeClr val="tx2">
                  <a:lumMod val="90000"/>
                  <a:lumOff val="10000"/>
                </a:schemeClr>
              </a:solidFill>
              <a:cs typeface="Calibri"/>
            </a:endParaRPr>
          </a:p>
          <a:p>
            <a:pPr marL="171450" indent="-171450">
              <a:buFont typeface="Arial"/>
              <a:buChar char="•"/>
            </a:pPr>
            <a:r>
              <a:rPr lang="en-US" sz="1200">
                <a:solidFill>
                  <a:schemeClr val="tx2">
                    <a:lumMod val="90000"/>
                    <a:lumOff val="10000"/>
                  </a:schemeClr>
                </a:solidFill>
                <a:latin typeface="Söhne"/>
              </a:rPr>
              <a:t>The process involves gathering historical data, constructing logical models, and using them to predict outcomes when presented with new data.</a:t>
            </a:r>
          </a:p>
        </p:txBody>
      </p:sp>
      <p:pic>
        <p:nvPicPr>
          <p:cNvPr id="13" name="Graphic 13" descr="Aperture with solid fill">
            <a:extLst>
              <a:ext uri="{FF2B5EF4-FFF2-40B4-BE49-F238E27FC236}">
                <a16:creationId xmlns:a16="http://schemas.microsoft.com/office/drawing/2014/main" id="{E778BCB2-0C0F-A0EE-6AFC-031A16B827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2856" y="1941490"/>
            <a:ext cx="635358" cy="635358"/>
          </a:xfrm>
          <a:prstGeom prst="rect">
            <a:avLst/>
          </a:prstGeom>
        </p:spPr>
      </p:pic>
      <p:sp>
        <p:nvSpPr>
          <p:cNvPr id="14" name="TextBox 13">
            <a:extLst>
              <a:ext uri="{FF2B5EF4-FFF2-40B4-BE49-F238E27FC236}">
                <a16:creationId xmlns:a16="http://schemas.microsoft.com/office/drawing/2014/main" id="{B5A512A8-1209-3691-1E51-A90F968C3772}"/>
              </a:ext>
            </a:extLst>
          </p:cNvPr>
          <p:cNvSpPr txBox="1"/>
          <p:nvPr/>
        </p:nvSpPr>
        <p:spPr>
          <a:xfrm>
            <a:off x="2884331" y="5728415"/>
            <a:ext cx="76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chemeClr val="accent4"/>
              </a:solidFill>
              <a:cs typeface="Calibri"/>
            </a:endParaRPr>
          </a:p>
        </p:txBody>
      </p:sp>
      <p:sp>
        <p:nvSpPr>
          <p:cNvPr id="27" name="TextBox 26">
            <a:extLst>
              <a:ext uri="{FF2B5EF4-FFF2-40B4-BE49-F238E27FC236}">
                <a16:creationId xmlns:a16="http://schemas.microsoft.com/office/drawing/2014/main" id="{68DA3E1E-E4BA-2A22-545E-C12E8EC22CBF}"/>
              </a:ext>
            </a:extLst>
          </p:cNvPr>
          <p:cNvSpPr txBox="1"/>
          <p:nvPr/>
        </p:nvSpPr>
        <p:spPr>
          <a:xfrm>
            <a:off x="10573555" y="72121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20023"/>
                </a:solidFill>
              </a:rPr>
              <a:t>RPA ? </a:t>
            </a:r>
            <a:endParaRPr lang="en-US"/>
          </a:p>
        </p:txBody>
      </p:sp>
      <p:sp>
        <p:nvSpPr>
          <p:cNvPr id="38" name="TextBox 37">
            <a:extLst>
              <a:ext uri="{FF2B5EF4-FFF2-40B4-BE49-F238E27FC236}">
                <a16:creationId xmlns:a16="http://schemas.microsoft.com/office/drawing/2014/main" id="{D61AD16E-BF53-21AB-A71E-AA1F483CCA25}"/>
              </a:ext>
            </a:extLst>
          </p:cNvPr>
          <p:cNvSpPr txBox="1"/>
          <p:nvPr/>
        </p:nvSpPr>
        <p:spPr>
          <a:xfrm>
            <a:off x="9135415" y="1129049"/>
            <a:ext cx="3945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u="sng">
                <a:solidFill>
                  <a:srgbClr val="420023"/>
                </a:solidFill>
              </a:rPr>
              <a:t>Streamlining Operations with Robotic</a:t>
            </a:r>
            <a:endParaRPr lang="en-US" sz="1400" u="sng">
              <a:solidFill>
                <a:srgbClr val="000000"/>
              </a:solidFill>
              <a:cs typeface="Calibri"/>
            </a:endParaRPr>
          </a:p>
          <a:p>
            <a:r>
              <a:rPr lang="en-US" sz="1400" i="1" u="sng">
                <a:solidFill>
                  <a:srgbClr val="420023"/>
                </a:solidFill>
              </a:rPr>
              <a:t> Precision</a:t>
            </a:r>
            <a:endParaRPr lang="en-US" u="sng">
              <a:cs typeface="Calibri"/>
            </a:endParaRPr>
          </a:p>
        </p:txBody>
      </p:sp>
      <p:sp>
        <p:nvSpPr>
          <p:cNvPr id="55" name="TextBox 54">
            <a:extLst>
              <a:ext uri="{FF2B5EF4-FFF2-40B4-BE49-F238E27FC236}">
                <a16:creationId xmlns:a16="http://schemas.microsoft.com/office/drawing/2014/main" id="{722194FE-C89E-3979-A256-6014992A0E8C}"/>
              </a:ext>
            </a:extLst>
          </p:cNvPr>
          <p:cNvSpPr txBox="1"/>
          <p:nvPr/>
        </p:nvSpPr>
        <p:spPr>
          <a:xfrm>
            <a:off x="8742005" y="2028054"/>
            <a:ext cx="34837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20023"/>
                </a:solidFill>
              </a:rPr>
              <a:t>Usually simply rules-based / repetitive / mundane – one that requires the operator to “turn the mangle”</a:t>
            </a:r>
            <a:endParaRPr lang="en-US" sz="1200"/>
          </a:p>
        </p:txBody>
      </p:sp>
      <p:pic>
        <p:nvPicPr>
          <p:cNvPr id="56" name="Graphic 56" descr="Management with solid fill">
            <a:extLst>
              <a:ext uri="{FF2B5EF4-FFF2-40B4-BE49-F238E27FC236}">
                <a16:creationId xmlns:a16="http://schemas.microsoft.com/office/drawing/2014/main" id="{89A7E4BB-1CDB-C441-021A-4C602361DA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1908" y="3478067"/>
            <a:ext cx="774879" cy="785612"/>
          </a:xfrm>
          <a:prstGeom prst="rect">
            <a:avLst/>
          </a:prstGeom>
        </p:spPr>
      </p:pic>
      <p:sp>
        <p:nvSpPr>
          <p:cNvPr id="57" name="TextBox 56">
            <a:extLst>
              <a:ext uri="{FF2B5EF4-FFF2-40B4-BE49-F238E27FC236}">
                <a16:creationId xmlns:a16="http://schemas.microsoft.com/office/drawing/2014/main" id="{BF22151B-98AD-6457-B4DE-7E6D82A6C7F1}"/>
              </a:ext>
            </a:extLst>
          </p:cNvPr>
          <p:cNvSpPr txBox="1"/>
          <p:nvPr/>
        </p:nvSpPr>
        <p:spPr>
          <a:xfrm>
            <a:off x="8992707" y="3612256"/>
            <a:ext cx="29578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420023"/>
                </a:solidFill>
              </a:rPr>
              <a:t>Well-structured activities</a:t>
            </a:r>
            <a:endParaRPr lang="en-US" sz="1200">
              <a:cs typeface="Calibri"/>
            </a:endParaRPr>
          </a:p>
          <a:p>
            <a:pPr marL="285750" indent="-285750">
              <a:buFont typeface="Arial"/>
              <a:buChar char="•"/>
            </a:pPr>
            <a:r>
              <a:rPr lang="en-US" sz="1200">
                <a:solidFill>
                  <a:srgbClr val="420023"/>
                </a:solidFill>
                <a:cs typeface="Calibri"/>
              </a:rPr>
              <a:t>Clearly defined rules</a:t>
            </a:r>
          </a:p>
          <a:p>
            <a:pPr marL="285750" indent="-285750">
              <a:buFont typeface="Arial"/>
              <a:buChar char="•"/>
            </a:pPr>
            <a:r>
              <a:rPr lang="en-US" sz="1200">
                <a:solidFill>
                  <a:srgbClr val="420023"/>
                </a:solidFill>
                <a:cs typeface="Calibri"/>
              </a:rPr>
              <a:t>Visible and measurable outcomes</a:t>
            </a:r>
          </a:p>
        </p:txBody>
      </p:sp>
      <p:pic>
        <p:nvPicPr>
          <p:cNvPr id="59" name="Graphic 59" descr="Influencer with solid fill">
            <a:extLst>
              <a:ext uri="{FF2B5EF4-FFF2-40B4-BE49-F238E27FC236}">
                <a16:creationId xmlns:a16="http://schemas.microsoft.com/office/drawing/2014/main" id="{1A427825-43B7-220A-1ACA-C5CC98E8B8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7250" y="4774842"/>
            <a:ext cx="742682" cy="742682"/>
          </a:xfrm>
          <a:prstGeom prst="rect">
            <a:avLst/>
          </a:prstGeom>
        </p:spPr>
      </p:pic>
      <p:sp>
        <p:nvSpPr>
          <p:cNvPr id="60" name="TextBox 59">
            <a:extLst>
              <a:ext uri="{FF2B5EF4-FFF2-40B4-BE49-F238E27FC236}">
                <a16:creationId xmlns:a16="http://schemas.microsoft.com/office/drawing/2014/main" id="{CBA29E85-1659-9AA1-CF3F-F48E95DF4BD5}"/>
              </a:ext>
            </a:extLst>
          </p:cNvPr>
          <p:cNvSpPr txBox="1"/>
          <p:nvPr/>
        </p:nvSpPr>
        <p:spPr>
          <a:xfrm>
            <a:off x="8998240" y="4987679"/>
            <a:ext cx="2968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20023"/>
                </a:solidFill>
              </a:rPr>
              <a:t>Processes should take feeds from well -structured data sources and systems</a:t>
            </a:r>
            <a:endParaRPr lang="en-US" sz="1200"/>
          </a:p>
        </p:txBody>
      </p:sp>
      <p:pic>
        <p:nvPicPr>
          <p:cNvPr id="65" name="Picture 65">
            <a:extLst>
              <a:ext uri="{FF2B5EF4-FFF2-40B4-BE49-F238E27FC236}">
                <a16:creationId xmlns:a16="http://schemas.microsoft.com/office/drawing/2014/main" id="{561FB051-1B68-3B39-E80F-119C85CC66EF}"/>
              </a:ext>
            </a:extLst>
          </p:cNvPr>
          <p:cNvPicPr>
            <a:picLocks noChangeAspect="1"/>
          </p:cNvPicPr>
          <p:nvPr/>
        </p:nvPicPr>
        <p:blipFill>
          <a:blip r:embed="rId10"/>
          <a:stretch>
            <a:fillRect/>
          </a:stretch>
        </p:blipFill>
        <p:spPr>
          <a:xfrm>
            <a:off x="-2381" y="-2688"/>
            <a:ext cx="635796" cy="672127"/>
          </a:xfrm>
          <a:prstGeom prst="rect">
            <a:avLst/>
          </a:prstGeom>
        </p:spPr>
      </p:pic>
    </p:spTree>
    <p:extLst>
      <p:ext uri="{BB962C8B-B14F-4D97-AF65-F5344CB8AC3E}">
        <p14:creationId xmlns:p14="http://schemas.microsoft.com/office/powerpoint/2010/main" val="7479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A3C73-1B28-9BE3-43DF-86AB729820B5}"/>
              </a:ext>
            </a:extLst>
          </p:cNvPr>
          <p:cNvSpPr txBox="1"/>
          <p:nvPr/>
        </p:nvSpPr>
        <p:spPr>
          <a:xfrm>
            <a:off x="445748" y="2495"/>
            <a:ext cx="5873772" cy="166199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i="0">
                <a:effectLst/>
                <a:highlight>
                  <a:srgbClr val="FFFF00"/>
                </a:highlight>
                <a:latin typeface="Copperplate Gothic Light"/>
                <a:cs typeface="Calibri"/>
              </a:rPr>
              <a:t>Cash flow forecasting:</a:t>
            </a:r>
          </a:p>
          <a:p>
            <a:pPr marL="285750" indent="-285750">
              <a:buFont typeface="Arial" panose="020B0604020202020204" pitchFamily="34" charset="0"/>
              <a:buChar char="•"/>
            </a:pPr>
            <a:r>
              <a:rPr lang="en-US" sz="1200" b="0" i="0">
                <a:solidFill>
                  <a:srgbClr val="374151"/>
                </a:solidFill>
                <a:effectLst/>
                <a:latin typeface="Calibri"/>
                <a:cs typeface="Calibri"/>
              </a:rPr>
              <a:t>It is a front office operation within the treasury function that falls under the umbrella of cash and liquidity management.</a:t>
            </a:r>
          </a:p>
          <a:p>
            <a:pPr marL="285750" indent="-285750">
              <a:buFont typeface="Arial" panose="020B0604020202020204" pitchFamily="34" charset="0"/>
              <a:buChar char="•"/>
            </a:pPr>
            <a:endParaRPr lang="en-US" sz="1200" b="0" i="0">
              <a:solidFill>
                <a:srgbClr val="374151"/>
              </a:solidFill>
              <a:effectLst/>
              <a:latin typeface="Calibri"/>
              <a:cs typeface="Calibri"/>
            </a:endParaRPr>
          </a:p>
          <a:p>
            <a:pPr marL="285750" indent="-285750">
              <a:buFont typeface="Arial" panose="020B0604020202020204" pitchFamily="34" charset="0"/>
              <a:buChar char="•"/>
            </a:pPr>
            <a:r>
              <a:rPr lang="en-US" sz="1400" b="1">
                <a:latin typeface="Calibri"/>
                <a:cs typeface="Calibri"/>
              </a:rPr>
              <a:t>The purpose of cash forecasting</a:t>
            </a:r>
          </a:p>
          <a:p>
            <a:pPr marL="285750" indent="-285750">
              <a:buFont typeface="Arial" panose="020B0604020202020204" pitchFamily="34" charset="0"/>
              <a:buChar char="•"/>
            </a:pPr>
            <a:endParaRPr lang="en-US">
              <a:solidFill>
                <a:srgbClr val="374151"/>
              </a:solidFill>
              <a:latin typeface="Söhne"/>
              <a:cs typeface="Calibri"/>
            </a:endParaRPr>
          </a:p>
          <a:p>
            <a:pPr marL="285750" indent="-285750">
              <a:buFont typeface="Arial" panose="020B0604020202020204" pitchFamily="34" charset="0"/>
              <a:buChar char="•"/>
            </a:pPr>
            <a:endParaRPr lang="en-IN">
              <a:solidFill>
                <a:srgbClr val="000000"/>
              </a:solidFill>
              <a:latin typeface="Calibri"/>
              <a:cs typeface="Calibri"/>
            </a:endParaRPr>
          </a:p>
        </p:txBody>
      </p:sp>
      <p:grpSp>
        <p:nvGrpSpPr>
          <p:cNvPr id="62" name="Group 61">
            <a:extLst>
              <a:ext uri="{FF2B5EF4-FFF2-40B4-BE49-F238E27FC236}">
                <a16:creationId xmlns:a16="http://schemas.microsoft.com/office/drawing/2014/main" id="{3F2930B6-E516-6037-6D28-AF242A460B2D}"/>
              </a:ext>
            </a:extLst>
          </p:cNvPr>
          <p:cNvGrpSpPr/>
          <p:nvPr/>
        </p:nvGrpSpPr>
        <p:grpSpPr>
          <a:xfrm>
            <a:off x="147571" y="1151670"/>
            <a:ext cx="5705905" cy="2582001"/>
            <a:chOff x="327487" y="1627921"/>
            <a:chExt cx="5864654" cy="2677252"/>
          </a:xfrm>
        </p:grpSpPr>
        <p:sp>
          <p:nvSpPr>
            <p:cNvPr id="8" name="TextBox 7">
              <a:extLst>
                <a:ext uri="{FF2B5EF4-FFF2-40B4-BE49-F238E27FC236}">
                  <a16:creationId xmlns:a16="http://schemas.microsoft.com/office/drawing/2014/main" id="{8C9E782E-EE89-8270-CD25-C58B21E7E5B7}"/>
                </a:ext>
              </a:extLst>
            </p:cNvPr>
            <p:cNvSpPr txBox="1"/>
            <p:nvPr/>
          </p:nvSpPr>
          <p:spPr>
            <a:xfrm>
              <a:off x="327487" y="2243070"/>
              <a:ext cx="28658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i="1" u="sng">
                  <a:cs typeface="Calibri"/>
                </a:rPr>
                <a:t>Situation</a:t>
              </a:r>
            </a:p>
            <a:p>
              <a:pPr marL="285750" indent="-285750">
                <a:buFont typeface="Arial"/>
                <a:buChar char="•"/>
              </a:pPr>
              <a:r>
                <a:rPr lang="en-US" sz="1200">
                  <a:cs typeface="Calibri"/>
                </a:rPr>
                <a:t>Plenty of available cash reserve</a:t>
              </a:r>
            </a:p>
            <a:p>
              <a:pPr marL="285750" indent="-285750">
                <a:buFont typeface="Arial"/>
                <a:buChar char="•"/>
              </a:pPr>
              <a:r>
                <a:rPr lang="en-US" sz="1200">
                  <a:cs typeface="Calibri"/>
                </a:rPr>
                <a:t>Interest rate near zero</a:t>
              </a:r>
            </a:p>
            <a:p>
              <a:pPr marL="285750" indent="-285750">
                <a:buFont typeface="Arial"/>
                <a:buChar char="•"/>
              </a:pPr>
              <a:r>
                <a:rPr lang="en-US" sz="1200">
                  <a:cs typeface="Calibri"/>
                </a:rPr>
                <a:t>Focus on business expansion/acquisition</a:t>
              </a:r>
            </a:p>
            <a:p>
              <a:r>
                <a:rPr lang="en-US" sz="1200" b="1" i="1" u="sng">
                  <a:cs typeface="Calibri"/>
                </a:rPr>
                <a:t>Purpose of Forecasting</a:t>
              </a:r>
            </a:p>
            <a:p>
              <a:pPr marL="285750" indent="-285750">
                <a:buFont typeface="Arial"/>
                <a:buChar char="•"/>
              </a:pPr>
              <a:r>
                <a:rPr lang="en-US" sz="1200">
                  <a:cs typeface="Calibri"/>
                </a:rPr>
                <a:t>Reasonable accuracy</a:t>
              </a:r>
            </a:p>
            <a:p>
              <a:pPr marL="285750" indent="-285750">
                <a:buFont typeface="Arial"/>
                <a:buChar char="•"/>
              </a:pPr>
              <a:r>
                <a:rPr lang="en-US" sz="1200">
                  <a:cs typeface="Calibri"/>
                </a:rPr>
                <a:t>Strategic investment planning through </a:t>
              </a:r>
              <a:r>
                <a:rPr lang="en-US" sz="1200" b="1" u="sng">
                  <a:cs typeface="Calibri"/>
                </a:rPr>
                <a:t>long-term forecasting</a:t>
              </a:r>
              <a:r>
                <a:rPr lang="en-US" sz="1400">
                  <a:cs typeface="Calibri"/>
                </a:rPr>
                <a:t>.</a:t>
              </a:r>
            </a:p>
            <a:p>
              <a:endParaRPr lang="en-US">
                <a:cs typeface="Calibri"/>
              </a:endParaRPr>
            </a:p>
          </p:txBody>
        </p:sp>
        <p:grpSp>
          <p:nvGrpSpPr>
            <p:cNvPr id="114" name="Group 113">
              <a:extLst>
                <a:ext uri="{FF2B5EF4-FFF2-40B4-BE49-F238E27FC236}">
                  <a16:creationId xmlns:a16="http://schemas.microsoft.com/office/drawing/2014/main" id="{6368B14D-F261-3BC7-2686-B8798D8B3705}"/>
                </a:ext>
              </a:extLst>
            </p:cNvPr>
            <p:cNvGrpSpPr/>
            <p:nvPr/>
          </p:nvGrpSpPr>
          <p:grpSpPr>
            <a:xfrm>
              <a:off x="499620" y="1627921"/>
              <a:ext cx="4427231" cy="600569"/>
              <a:chOff x="499620" y="1627921"/>
              <a:chExt cx="4427231" cy="600569"/>
            </a:xfrm>
          </p:grpSpPr>
          <p:sp>
            <p:nvSpPr>
              <p:cNvPr id="4" name="Rectangle 3">
                <a:extLst>
                  <a:ext uri="{FF2B5EF4-FFF2-40B4-BE49-F238E27FC236}">
                    <a16:creationId xmlns:a16="http://schemas.microsoft.com/office/drawing/2014/main" id="{CCFBB045-0888-0802-91E3-A011A3D74F53}"/>
                  </a:ext>
                </a:extLst>
              </p:cNvPr>
              <p:cNvSpPr/>
              <p:nvPr/>
            </p:nvSpPr>
            <p:spPr>
              <a:xfrm>
                <a:off x="499620" y="1714522"/>
                <a:ext cx="1400696" cy="425363"/>
              </a:xfrm>
              <a:prstGeom prst="rect">
                <a:avLst/>
              </a:prstGeom>
              <a:solidFill>
                <a:schemeClr val="accent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600">
                    <a:cs typeface="Calibri"/>
                  </a:rPr>
                  <a:t>Cash Surplus</a:t>
                </a:r>
              </a:p>
            </p:txBody>
          </p:sp>
          <p:sp>
            <p:nvSpPr>
              <p:cNvPr id="5" name="Flowchart: Connector 4">
                <a:extLst>
                  <a:ext uri="{FF2B5EF4-FFF2-40B4-BE49-F238E27FC236}">
                    <a16:creationId xmlns:a16="http://schemas.microsoft.com/office/drawing/2014/main" id="{4D43D960-6BD6-CA03-E0FE-E0D74C873CCE}"/>
                  </a:ext>
                </a:extLst>
              </p:cNvPr>
              <p:cNvSpPr/>
              <p:nvPr/>
            </p:nvSpPr>
            <p:spPr>
              <a:xfrm>
                <a:off x="1824290" y="1627921"/>
                <a:ext cx="546518" cy="600569"/>
              </a:xfrm>
              <a:prstGeom prst="flowChartConnector">
                <a:avLst/>
              </a:prstGeom>
              <a:solidFill>
                <a:schemeClr val="accent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7" name="Graphic 7" descr="Treasure chest with solid fill">
                <a:extLst>
                  <a:ext uri="{FF2B5EF4-FFF2-40B4-BE49-F238E27FC236}">
                    <a16:creationId xmlns:a16="http://schemas.microsoft.com/office/drawing/2014/main" id="{05896F59-D566-8B37-828F-A68FAFC517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4659" y="1716110"/>
                <a:ext cx="356318" cy="420712"/>
              </a:xfrm>
              <a:prstGeom prst="rect">
                <a:avLst/>
              </a:prstGeom>
            </p:spPr>
          </p:pic>
          <p:sp>
            <p:nvSpPr>
              <p:cNvPr id="9" name="Rectangle 8">
                <a:extLst>
                  <a:ext uri="{FF2B5EF4-FFF2-40B4-BE49-F238E27FC236}">
                    <a16:creationId xmlns:a16="http://schemas.microsoft.com/office/drawing/2014/main" id="{20828BD3-2720-3903-F9B7-0970AE97C02F}"/>
                  </a:ext>
                </a:extLst>
              </p:cNvPr>
              <p:cNvSpPr/>
              <p:nvPr/>
            </p:nvSpPr>
            <p:spPr>
              <a:xfrm>
                <a:off x="3526155" y="1714522"/>
                <a:ext cx="1400696" cy="425363"/>
              </a:xfrm>
              <a:prstGeom prst="rect">
                <a:avLst/>
              </a:prstGeom>
              <a:solidFill>
                <a:schemeClr val="accent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600">
                    <a:cs typeface="Calibri"/>
                  </a:rPr>
                  <a:t>Cash Deficit</a:t>
                </a:r>
                <a:endParaRPr lang="en-IN" sz="1600"/>
              </a:p>
            </p:txBody>
          </p:sp>
          <p:sp>
            <p:nvSpPr>
              <p:cNvPr id="10" name="Flowchart: Connector 9">
                <a:extLst>
                  <a:ext uri="{FF2B5EF4-FFF2-40B4-BE49-F238E27FC236}">
                    <a16:creationId xmlns:a16="http://schemas.microsoft.com/office/drawing/2014/main" id="{C72C751A-DD8B-9E89-40F9-98BCA0AD69FF}"/>
                  </a:ext>
                </a:extLst>
              </p:cNvPr>
              <p:cNvSpPr/>
              <p:nvPr/>
            </p:nvSpPr>
            <p:spPr>
              <a:xfrm>
                <a:off x="3047783" y="1627921"/>
                <a:ext cx="546518" cy="600569"/>
              </a:xfrm>
              <a:prstGeom prst="flowChartConnector">
                <a:avLst/>
              </a:prstGeom>
              <a:solidFill>
                <a:schemeClr val="accent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1" name="Graphic 11" descr="Bar graph with downward trend with solid fill">
                <a:extLst>
                  <a:ext uri="{FF2B5EF4-FFF2-40B4-BE49-F238E27FC236}">
                    <a16:creationId xmlns:a16="http://schemas.microsoft.com/office/drawing/2014/main" id="{7788DF71-0162-D4B6-260E-067212C2C2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4490" y="1715811"/>
                <a:ext cx="431890" cy="421308"/>
              </a:xfrm>
              <a:prstGeom prst="rect">
                <a:avLst/>
              </a:prstGeom>
            </p:spPr>
          </p:pic>
        </p:grpSp>
        <p:sp>
          <p:nvSpPr>
            <p:cNvPr id="12" name="TextBox 11">
              <a:extLst>
                <a:ext uri="{FF2B5EF4-FFF2-40B4-BE49-F238E27FC236}">
                  <a16:creationId xmlns:a16="http://schemas.microsoft.com/office/drawing/2014/main" id="{4F9B9919-9A0E-F852-1E24-B5505EC188DA}"/>
                </a:ext>
              </a:extLst>
            </p:cNvPr>
            <p:cNvSpPr txBox="1"/>
            <p:nvPr/>
          </p:nvSpPr>
          <p:spPr>
            <a:xfrm>
              <a:off x="3004324" y="2243069"/>
              <a:ext cx="318781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i="1" u="sng">
                  <a:cs typeface="Calibri"/>
                </a:rPr>
                <a:t>Situation</a:t>
              </a:r>
            </a:p>
            <a:p>
              <a:pPr marL="285750" indent="-285750">
                <a:buFont typeface="Arial"/>
                <a:buChar char="•"/>
              </a:pPr>
              <a:r>
                <a:rPr lang="en-US" sz="1200">
                  <a:cs typeface="Calibri"/>
                </a:rPr>
                <a:t>Utilized most of their revolvers</a:t>
              </a:r>
            </a:p>
            <a:p>
              <a:pPr marL="285750" indent="-285750">
                <a:buFont typeface="Arial"/>
                <a:buChar char="•"/>
              </a:pPr>
              <a:r>
                <a:rPr lang="en-US" sz="1200">
                  <a:cs typeface="Calibri"/>
                </a:rPr>
                <a:t>Delaying payables</a:t>
              </a:r>
            </a:p>
            <a:p>
              <a:pPr marL="285750" indent="-285750">
                <a:buFont typeface="Arial"/>
                <a:buChar char="•"/>
              </a:pPr>
              <a:r>
                <a:rPr lang="en-US" sz="1200">
                  <a:cs typeface="Calibri"/>
                </a:rPr>
                <a:t>Focus on tightly managing cash</a:t>
              </a:r>
            </a:p>
            <a:p>
              <a:r>
                <a:rPr lang="en-US" sz="1200" b="1" i="1" u="sng">
                  <a:cs typeface="Calibri"/>
                </a:rPr>
                <a:t>Purpose of Forecasting</a:t>
              </a:r>
            </a:p>
            <a:p>
              <a:pPr marL="285750" indent="-285750">
                <a:buFont typeface="Arial"/>
                <a:buChar char="•"/>
              </a:pPr>
              <a:r>
                <a:rPr lang="en-US" sz="1200">
                  <a:cs typeface="Calibri"/>
                </a:rPr>
                <a:t>High accuracy &amp; frequency</a:t>
              </a:r>
            </a:p>
            <a:p>
              <a:pPr marL="285750" indent="-285750">
                <a:buFont typeface="Arial"/>
                <a:buChar char="•"/>
              </a:pPr>
              <a:r>
                <a:rPr lang="en-US" sz="1200">
                  <a:cs typeface="Calibri"/>
                </a:rPr>
                <a:t>Estimate shortage of working capital with </a:t>
              </a:r>
              <a:r>
                <a:rPr lang="en-US" sz="1200" b="1" u="sng">
                  <a:cs typeface="Calibri"/>
                </a:rPr>
                <a:t>short-term forecasting</a:t>
              </a:r>
              <a:r>
                <a:rPr lang="en-US" sz="1200">
                  <a:cs typeface="Calibri"/>
                </a:rPr>
                <a:t>.</a:t>
              </a:r>
            </a:p>
            <a:p>
              <a:pPr marL="285750" indent="-285750">
                <a:buFont typeface="Arial"/>
                <a:buChar char="•"/>
              </a:pPr>
              <a:r>
                <a:rPr lang="en-US" sz="1200">
                  <a:cs typeface="Calibri"/>
                </a:rPr>
                <a:t>Prevent over-borrowing</a:t>
              </a:r>
            </a:p>
            <a:p>
              <a:endParaRPr lang="en-US">
                <a:cs typeface="Calibri"/>
              </a:endParaRPr>
            </a:p>
          </p:txBody>
        </p:sp>
      </p:grpSp>
      <p:sp>
        <p:nvSpPr>
          <p:cNvPr id="3" name="TextBox 2">
            <a:extLst>
              <a:ext uri="{FF2B5EF4-FFF2-40B4-BE49-F238E27FC236}">
                <a16:creationId xmlns:a16="http://schemas.microsoft.com/office/drawing/2014/main" id="{8D3185BE-FB37-0302-A3B4-2AC1A8AC8AAA}"/>
              </a:ext>
            </a:extLst>
          </p:cNvPr>
          <p:cNvSpPr txBox="1"/>
          <p:nvPr/>
        </p:nvSpPr>
        <p:spPr>
          <a:xfrm>
            <a:off x="7030939" y="230747"/>
            <a:ext cx="5066770"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ea typeface="Calibri"/>
                <a:cs typeface="Calibri"/>
              </a:rPr>
              <a:t>Harris</a:t>
            </a:r>
            <a:r>
              <a:rPr lang="en-US" sz="1200">
                <a:ea typeface="Calibri"/>
                <a:cs typeface="Calibri"/>
              </a:rPr>
              <a:t>  , A leading national mechanical contractor, expert in design and engineering, construction, manufacturing &amp; end-to-end building systems with $600M in revenue &amp; having 900 projects inflowing every month. </a:t>
            </a:r>
          </a:p>
          <a:p>
            <a:endParaRPr lang="en-US" sz="1200">
              <a:ea typeface="Calibri"/>
              <a:cs typeface="Calibri"/>
            </a:endParaRPr>
          </a:p>
          <a:p>
            <a:pPr marL="171450" indent="-171450">
              <a:buFont typeface="Arial"/>
              <a:buChar char="•"/>
            </a:pPr>
            <a:r>
              <a:rPr lang="en-US" sz="1200">
                <a:ea typeface="Calibri"/>
                <a:cs typeface="Calibri"/>
              </a:rPr>
              <a:t> The treasury structure in Harris, AR, AP &amp; Payroll were forecasted using different models.                                                  </a:t>
            </a:r>
          </a:p>
          <a:p>
            <a:pPr marL="171450" indent="-171450">
              <a:buFont typeface="Arial"/>
              <a:buChar char="•"/>
            </a:pPr>
            <a:r>
              <a:rPr lang="en-US" sz="1200">
                <a:ea typeface="Calibri"/>
                <a:cs typeface="Calibri"/>
              </a:rPr>
              <a:t> The CFO spends 15+ hours each month on cashflow Forecasting.</a:t>
            </a:r>
          </a:p>
          <a:p>
            <a:pPr marL="171450" indent="-171450">
              <a:buFont typeface="Arial"/>
              <a:buChar char="•"/>
            </a:pPr>
            <a:r>
              <a:rPr lang="en-US" sz="1200">
                <a:ea typeface="Calibri"/>
                <a:cs typeface="Calibri"/>
              </a:rPr>
              <a:t> </a:t>
            </a:r>
            <a:r>
              <a:rPr lang="en-US" sz="1200">
                <a:ea typeface="+mn-lt"/>
                <a:cs typeface="+mn-lt"/>
              </a:rPr>
              <a:t>Data sourced from ERP &amp; FP&amp;A reports was not insightful.</a:t>
            </a:r>
          </a:p>
          <a:p>
            <a:pPr marL="171450" indent="-171450">
              <a:buFont typeface="Arial"/>
              <a:buChar char="•"/>
            </a:pPr>
            <a:r>
              <a:rPr lang="en-US" sz="1200">
                <a:ea typeface="Calibri"/>
                <a:cs typeface="Calibri"/>
              </a:rPr>
              <a:t>No use of Variance Analysis to see the difference between Actual &amp; Forecasted cash flows. Manual adjustments is used for modifications to cash forecasting.</a:t>
            </a:r>
          </a:p>
          <a:p>
            <a:pPr marL="171450" indent="-171450">
              <a:buFont typeface="Arial"/>
              <a:buChar char="•"/>
            </a:pPr>
            <a:r>
              <a:rPr lang="en-US" sz="1200">
                <a:ea typeface="Calibri"/>
                <a:cs typeface="Calibri"/>
              </a:rPr>
              <a:t>Lack of understanding of the future operations position of business </a:t>
            </a:r>
          </a:p>
          <a:p>
            <a:endParaRPr lang="en-US" sz="1200">
              <a:ea typeface="Calibri"/>
              <a:cs typeface="Calibri"/>
            </a:endParaRPr>
          </a:p>
          <a:p>
            <a:endParaRPr lang="en-US" sz="1200">
              <a:ea typeface="Calibri"/>
              <a:cs typeface="Calibri"/>
            </a:endParaRPr>
          </a:p>
          <a:p>
            <a:endParaRPr lang="en-US">
              <a:ea typeface="Calibri"/>
              <a:cs typeface="Calibri"/>
            </a:endParaRPr>
          </a:p>
        </p:txBody>
      </p:sp>
      <p:grpSp>
        <p:nvGrpSpPr>
          <p:cNvPr id="47" name="Group 46">
            <a:extLst>
              <a:ext uri="{FF2B5EF4-FFF2-40B4-BE49-F238E27FC236}">
                <a16:creationId xmlns:a16="http://schemas.microsoft.com/office/drawing/2014/main" id="{35295EC3-9578-9569-DEA3-4E90C814EE7A}"/>
              </a:ext>
            </a:extLst>
          </p:cNvPr>
          <p:cNvGrpSpPr/>
          <p:nvPr/>
        </p:nvGrpSpPr>
        <p:grpSpPr>
          <a:xfrm>
            <a:off x="5280070" y="923859"/>
            <a:ext cx="2021034" cy="1866373"/>
            <a:chOff x="7525329" y="2650276"/>
            <a:chExt cx="2470511" cy="2465189"/>
          </a:xfrm>
        </p:grpSpPr>
        <p:graphicFrame>
          <p:nvGraphicFramePr>
            <p:cNvPr id="6" name="Diagram 5">
              <a:extLst>
                <a:ext uri="{FF2B5EF4-FFF2-40B4-BE49-F238E27FC236}">
                  <a16:creationId xmlns:a16="http://schemas.microsoft.com/office/drawing/2014/main" id="{B0E92530-7C94-A721-35D2-7FB74C09D882}"/>
                </a:ext>
              </a:extLst>
            </p:cNvPr>
            <p:cNvGraphicFramePr/>
            <p:nvPr>
              <p:extLst>
                <p:ext uri="{D42A27DB-BD31-4B8C-83A1-F6EECF244321}">
                  <p14:modId xmlns:p14="http://schemas.microsoft.com/office/powerpoint/2010/main" val="2261595174"/>
                </p:ext>
              </p:extLst>
            </p:nvPr>
          </p:nvGraphicFramePr>
          <p:xfrm>
            <a:off x="7525329" y="2650276"/>
            <a:ext cx="2470511" cy="17543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7" name="Straight Connector 16">
              <a:extLst>
                <a:ext uri="{FF2B5EF4-FFF2-40B4-BE49-F238E27FC236}">
                  <a16:creationId xmlns:a16="http://schemas.microsoft.com/office/drawing/2014/main" id="{6D7F8A73-A348-CB93-B4FF-8C2F12F59377}"/>
                </a:ext>
              </a:extLst>
            </p:cNvPr>
            <p:cNvCxnSpPr>
              <a:cxnSpLocks/>
            </p:cNvCxnSpPr>
            <p:nvPr/>
          </p:nvCxnSpPr>
          <p:spPr>
            <a:xfrm>
              <a:off x="8035047" y="4404603"/>
              <a:ext cx="0" cy="818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71B4D9-9919-4959-4888-9121ECAFEE59}"/>
                </a:ext>
              </a:extLst>
            </p:cNvPr>
            <p:cNvCxnSpPr>
              <a:cxnSpLocks/>
            </p:cNvCxnSpPr>
            <p:nvPr/>
          </p:nvCxnSpPr>
          <p:spPr>
            <a:xfrm>
              <a:off x="8848928" y="4396502"/>
              <a:ext cx="0" cy="89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C5C354-5961-A306-A752-47DB75B9505B}"/>
                </a:ext>
              </a:extLst>
            </p:cNvPr>
            <p:cNvCxnSpPr>
              <a:cxnSpLocks/>
            </p:cNvCxnSpPr>
            <p:nvPr/>
          </p:nvCxnSpPr>
          <p:spPr>
            <a:xfrm>
              <a:off x="8035047" y="4486474"/>
              <a:ext cx="8138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E09A2C-160A-00A9-A9A5-BBA9636C4C93}"/>
                </a:ext>
              </a:extLst>
            </p:cNvPr>
            <p:cNvCxnSpPr>
              <a:cxnSpLocks/>
            </p:cNvCxnSpPr>
            <p:nvPr/>
          </p:nvCxnSpPr>
          <p:spPr>
            <a:xfrm>
              <a:off x="8492247" y="461294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BD2635-332F-99DD-95FC-D282DC98ADAA}"/>
                </a:ext>
              </a:extLst>
            </p:cNvPr>
            <p:cNvCxnSpPr>
              <a:cxnSpLocks/>
            </p:cNvCxnSpPr>
            <p:nvPr/>
          </p:nvCxnSpPr>
          <p:spPr>
            <a:xfrm>
              <a:off x="8509000" y="4486474"/>
              <a:ext cx="0" cy="12647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5" name="Diagram 44">
              <a:extLst>
                <a:ext uri="{FF2B5EF4-FFF2-40B4-BE49-F238E27FC236}">
                  <a16:creationId xmlns:a16="http://schemas.microsoft.com/office/drawing/2014/main" id="{7733527C-4F20-F07E-D653-EFC047AE02F4}"/>
                </a:ext>
              </a:extLst>
            </p:cNvPr>
            <p:cNvGraphicFramePr/>
            <p:nvPr>
              <p:extLst>
                <p:ext uri="{D42A27DB-BD31-4B8C-83A1-F6EECF244321}">
                  <p14:modId xmlns:p14="http://schemas.microsoft.com/office/powerpoint/2010/main" val="3599574675"/>
                </p:ext>
              </p:extLst>
            </p:nvPr>
          </p:nvGraphicFramePr>
          <p:xfrm>
            <a:off x="8186735" y="4610115"/>
            <a:ext cx="841699" cy="505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grpSp>
        <p:nvGrpSpPr>
          <p:cNvPr id="16" name="Group 15">
            <a:extLst>
              <a:ext uri="{FF2B5EF4-FFF2-40B4-BE49-F238E27FC236}">
                <a16:creationId xmlns:a16="http://schemas.microsoft.com/office/drawing/2014/main" id="{A62A5A21-6A12-1B45-4E95-728A72E47E01}"/>
              </a:ext>
            </a:extLst>
          </p:cNvPr>
          <p:cNvGrpSpPr/>
          <p:nvPr/>
        </p:nvGrpSpPr>
        <p:grpSpPr>
          <a:xfrm>
            <a:off x="6556622" y="3910865"/>
            <a:ext cx="5600626" cy="2595076"/>
            <a:chOff x="5992237" y="3633878"/>
            <a:chExt cx="5600626" cy="2595076"/>
          </a:xfrm>
        </p:grpSpPr>
        <p:cxnSp>
          <p:nvCxnSpPr>
            <p:cNvPr id="61" name="Straight Arrow Connector 60">
              <a:extLst>
                <a:ext uri="{FF2B5EF4-FFF2-40B4-BE49-F238E27FC236}">
                  <a16:creationId xmlns:a16="http://schemas.microsoft.com/office/drawing/2014/main" id="{4D6FE76E-8058-5903-E1E5-3365EB48F23A}"/>
                </a:ext>
              </a:extLst>
            </p:cNvPr>
            <p:cNvCxnSpPr>
              <a:cxnSpLocks/>
            </p:cNvCxnSpPr>
            <p:nvPr/>
          </p:nvCxnSpPr>
          <p:spPr>
            <a:xfrm>
              <a:off x="8026214"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AD9B690-8F0D-A03E-A531-B103335F1A42}"/>
                </a:ext>
              </a:extLst>
            </p:cNvPr>
            <p:cNvCxnSpPr>
              <a:cxnSpLocks/>
            </p:cNvCxnSpPr>
            <p:nvPr/>
          </p:nvCxnSpPr>
          <p:spPr>
            <a:xfrm>
              <a:off x="9065821"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3DEE29F-E037-C8B3-A64B-A96BB0F8A080}"/>
                </a:ext>
              </a:extLst>
            </p:cNvPr>
            <p:cNvGrpSpPr/>
            <p:nvPr/>
          </p:nvGrpSpPr>
          <p:grpSpPr>
            <a:xfrm>
              <a:off x="5992237" y="3633878"/>
              <a:ext cx="5600626" cy="2595076"/>
              <a:chOff x="5992237" y="3633878"/>
              <a:chExt cx="5600626" cy="2595076"/>
            </a:xfrm>
          </p:grpSpPr>
          <p:grpSp>
            <p:nvGrpSpPr>
              <p:cNvPr id="115" name="Group 114">
                <a:extLst>
                  <a:ext uri="{FF2B5EF4-FFF2-40B4-BE49-F238E27FC236}">
                    <a16:creationId xmlns:a16="http://schemas.microsoft.com/office/drawing/2014/main" id="{6B92B792-41AC-CAEE-237F-89CCDB430F98}"/>
                  </a:ext>
                </a:extLst>
              </p:cNvPr>
              <p:cNvGrpSpPr/>
              <p:nvPr/>
            </p:nvGrpSpPr>
            <p:grpSpPr>
              <a:xfrm>
                <a:off x="5992237" y="3982194"/>
                <a:ext cx="5600626" cy="1902877"/>
                <a:chOff x="5992237" y="3963380"/>
                <a:chExt cx="5600626" cy="1902877"/>
              </a:xfrm>
            </p:grpSpPr>
            <p:sp>
              <p:nvSpPr>
                <p:cNvPr id="60" name="Flowchart: Connector 59">
                  <a:extLst>
                    <a:ext uri="{FF2B5EF4-FFF2-40B4-BE49-F238E27FC236}">
                      <a16:creationId xmlns:a16="http://schemas.microsoft.com/office/drawing/2014/main" id="{0632FF3E-6198-A15A-E4A6-15EAB630B221}"/>
                    </a:ext>
                  </a:extLst>
                </p:cNvPr>
                <p:cNvSpPr/>
                <p:nvPr/>
              </p:nvSpPr>
              <p:spPr>
                <a:xfrm>
                  <a:off x="847788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92CFAF93-8B6A-51D5-43CC-859D9893BE6E}"/>
                    </a:ext>
                  </a:extLst>
                </p:cNvPr>
                <p:cNvGrpSpPr/>
                <p:nvPr/>
              </p:nvGrpSpPr>
              <p:grpSpPr>
                <a:xfrm>
                  <a:off x="5992237" y="3963380"/>
                  <a:ext cx="2159542" cy="952807"/>
                  <a:chOff x="5992237" y="3963380"/>
                  <a:chExt cx="2159542" cy="952807"/>
                </a:xfrm>
              </p:grpSpPr>
              <p:sp>
                <p:nvSpPr>
                  <p:cNvPr id="54" name="Flowchart: Connector 53">
                    <a:extLst>
                      <a:ext uri="{FF2B5EF4-FFF2-40B4-BE49-F238E27FC236}">
                        <a16:creationId xmlns:a16="http://schemas.microsoft.com/office/drawing/2014/main" id="{552926DF-9F01-5BE9-650A-C2B411B14D68}"/>
                      </a:ext>
                    </a:extLst>
                  </p:cNvPr>
                  <p:cNvSpPr/>
                  <p:nvPr/>
                </p:nvSpPr>
                <p:spPr>
                  <a:xfrm>
                    <a:off x="624407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61C22CE4-6B12-05AD-347D-9C3BA8782312}"/>
                      </a:ext>
                    </a:extLst>
                  </p:cNvPr>
                  <p:cNvSpPr/>
                  <p:nvPr/>
                </p:nvSpPr>
                <p:spPr>
                  <a:xfrm>
                    <a:off x="7390341"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D6948C69-4A76-E946-68EB-7F0B6B12FD6A}"/>
                      </a:ext>
                    </a:extLst>
                  </p:cNvPr>
                  <p:cNvCxnSpPr>
                    <a:cxnSpLocks/>
                  </p:cNvCxnSpPr>
                  <p:nvPr/>
                </p:nvCxnSpPr>
                <p:spPr>
                  <a:xfrm>
                    <a:off x="6906638"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EC331EB-3299-4C3D-F32F-3E004C506F78}"/>
                      </a:ext>
                    </a:extLst>
                  </p:cNvPr>
                  <p:cNvSpPr txBox="1"/>
                  <p:nvPr/>
                </p:nvSpPr>
                <p:spPr>
                  <a:xfrm>
                    <a:off x="5992237" y="4516079"/>
                    <a:ext cx="1147864" cy="400108"/>
                  </a:xfrm>
                  <a:prstGeom prst="rect">
                    <a:avLst/>
                  </a:prstGeom>
                  <a:noFill/>
                </p:spPr>
                <p:txBody>
                  <a:bodyPr wrap="square" rtlCol="0">
                    <a:spAutoFit/>
                  </a:bodyPr>
                  <a:lstStyle/>
                  <a:p>
                    <a:r>
                      <a:rPr lang="en-IN" sz="1000"/>
                      <a:t>AP, AR, Billing jobs &amp; Payroll data</a:t>
                    </a:r>
                  </a:p>
                </p:txBody>
              </p:sp>
              <p:sp>
                <p:nvSpPr>
                  <p:cNvPr id="63" name="TextBox 62">
                    <a:extLst>
                      <a:ext uri="{FF2B5EF4-FFF2-40B4-BE49-F238E27FC236}">
                        <a16:creationId xmlns:a16="http://schemas.microsoft.com/office/drawing/2014/main" id="{9AACCD9D-6CAB-E193-709E-FA3E559CB214}"/>
                      </a:ext>
                    </a:extLst>
                  </p:cNvPr>
                  <p:cNvSpPr txBox="1"/>
                  <p:nvPr/>
                </p:nvSpPr>
                <p:spPr>
                  <a:xfrm>
                    <a:off x="7368035" y="4516077"/>
                    <a:ext cx="783744" cy="400110"/>
                  </a:xfrm>
                  <a:prstGeom prst="rect">
                    <a:avLst/>
                  </a:prstGeom>
                  <a:noFill/>
                </p:spPr>
                <p:txBody>
                  <a:bodyPr wrap="square" rtlCol="0">
                    <a:spAutoFit/>
                  </a:bodyPr>
                  <a:lstStyle/>
                  <a:p>
                    <a:r>
                      <a:rPr lang="en-IN" sz="1000"/>
                      <a:t>AI Cash Forecasting</a:t>
                    </a:r>
                  </a:p>
                </p:txBody>
              </p:sp>
            </p:grpSp>
            <p:grpSp>
              <p:nvGrpSpPr>
                <p:cNvPr id="65" name="Group 64">
                  <a:extLst>
                    <a:ext uri="{FF2B5EF4-FFF2-40B4-BE49-F238E27FC236}">
                      <a16:creationId xmlns:a16="http://schemas.microsoft.com/office/drawing/2014/main" id="{1C754949-46A9-5F26-0094-DF27562F2ABB}"/>
                    </a:ext>
                  </a:extLst>
                </p:cNvPr>
                <p:cNvGrpSpPr/>
                <p:nvPr/>
              </p:nvGrpSpPr>
              <p:grpSpPr>
                <a:xfrm>
                  <a:off x="9365072" y="3963380"/>
                  <a:ext cx="2227791" cy="1380853"/>
                  <a:chOff x="6114488" y="3963380"/>
                  <a:chExt cx="2227791" cy="1380853"/>
                </a:xfrm>
              </p:grpSpPr>
              <p:sp>
                <p:nvSpPr>
                  <p:cNvPr id="66" name="Flowchart: Connector 65">
                    <a:extLst>
                      <a:ext uri="{FF2B5EF4-FFF2-40B4-BE49-F238E27FC236}">
                        <a16:creationId xmlns:a16="http://schemas.microsoft.com/office/drawing/2014/main" id="{68609B53-6A47-5A8F-DD80-4F8674E538EF}"/>
                      </a:ext>
                    </a:extLst>
                  </p:cNvPr>
                  <p:cNvSpPr/>
                  <p:nvPr/>
                </p:nvSpPr>
                <p:spPr>
                  <a:xfrm>
                    <a:off x="624407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lowchart: Connector 66">
                    <a:extLst>
                      <a:ext uri="{FF2B5EF4-FFF2-40B4-BE49-F238E27FC236}">
                        <a16:creationId xmlns:a16="http://schemas.microsoft.com/office/drawing/2014/main" id="{E70E0227-DBB9-6D3F-3CEA-CAE72876B6D8}"/>
                      </a:ext>
                    </a:extLst>
                  </p:cNvPr>
                  <p:cNvSpPr/>
                  <p:nvPr/>
                </p:nvSpPr>
                <p:spPr>
                  <a:xfrm>
                    <a:off x="7390341"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8" name="Straight Arrow Connector 67">
                    <a:extLst>
                      <a:ext uri="{FF2B5EF4-FFF2-40B4-BE49-F238E27FC236}">
                        <a16:creationId xmlns:a16="http://schemas.microsoft.com/office/drawing/2014/main" id="{650DA192-4315-6CA9-5E6B-7092AB56168D}"/>
                      </a:ext>
                    </a:extLst>
                  </p:cNvPr>
                  <p:cNvCxnSpPr>
                    <a:cxnSpLocks/>
                  </p:cNvCxnSpPr>
                  <p:nvPr/>
                </p:nvCxnSpPr>
                <p:spPr>
                  <a:xfrm>
                    <a:off x="6906638"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4D5D4AC-ABAE-D19B-EFE2-7333967C95C7}"/>
                      </a:ext>
                    </a:extLst>
                  </p:cNvPr>
                  <p:cNvSpPr txBox="1"/>
                  <p:nvPr/>
                </p:nvSpPr>
                <p:spPr>
                  <a:xfrm>
                    <a:off x="6114488" y="4516078"/>
                    <a:ext cx="1147864" cy="400110"/>
                  </a:xfrm>
                  <a:prstGeom prst="rect">
                    <a:avLst/>
                  </a:prstGeom>
                  <a:noFill/>
                </p:spPr>
                <p:txBody>
                  <a:bodyPr wrap="square" lIns="91440" tIns="45720" rIns="91440" bIns="45720" rtlCol="0" anchor="t">
                    <a:spAutoFit/>
                  </a:bodyPr>
                  <a:lstStyle/>
                  <a:p>
                    <a:r>
                      <a:rPr lang="en-IN" sz="1000">
                        <a:cs typeface="Calibri"/>
                      </a:rPr>
                      <a:t>Variance Analysis with Drill Downs</a:t>
                    </a:r>
                  </a:p>
                </p:txBody>
              </p:sp>
              <p:sp>
                <p:nvSpPr>
                  <p:cNvPr id="70" name="TextBox 69">
                    <a:extLst>
                      <a:ext uri="{FF2B5EF4-FFF2-40B4-BE49-F238E27FC236}">
                        <a16:creationId xmlns:a16="http://schemas.microsoft.com/office/drawing/2014/main" id="{1558C927-8486-3A6E-C6CC-974EF3F4011C}"/>
                      </a:ext>
                    </a:extLst>
                  </p:cNvPr>
                  <p:cNvSpPr txBox="1"/>
                  <p:nvPr/>
                </p:nvSpPr>
                <p:spPr>
                  <a:xfrm>
                    <a:off x="7356830" y="4482459"/>
                    <a:ext cx="985449" cy="861774"/>
                  </a:xfrm>
                  <a:prstGeom prst="rect">
                    <a:avLst/>
                  </a:prstGeom>
                  <a:noFill/>
                </p:spPr>
                <p:txBody>
                  <a:bodyPr wrap="square" lIns="91440" tIns="45720" rIns="91440" bIns="45720" rtlCol="0" anchor="t">
                    <a:spAutoFit/>
                  </a:bodyPr>
                  <a:lstStyle/>
                  <a:p>
                    <a:r>
                      <a:rPr lang="en-IN" sz="1000"/>
                      <a:t>Enables leadership team to take informed decisions</a:t>
                    </a:r>
                    <a:endParaRPr lang="en-US"/>
                  </a:p>
                </p:txBody>
              </p:sp>
            </p:grpSp>
            <p:cxnSp>
              <p:nvCxnSpPr>
                <p:cNvPr id="72" name="Straight Arrow Connector 71">
                  <a:extLst>
                    <a:ext uri="{FF2B5EF4-FFF2-40B4-BE49-F238E27FC236}">
                      <a16:creationId xmlns:a16="http://schemas.microsoft.com/office/drawing/2014/main" id="{7BA8887A-0EBF-FED4-FB5D-71C7E2197AE8}"/>
                    </a:ext>
                  </a:extLst>
                </p:cNvPr>
                <p:cNvCxnSpPr>
                  <a:cxnSpLocks/>
                </p:cNvCxnSpPr>
                <p:nvPr/>
              </p:nvCxnSpPr>
              <p:spPr>
                <a:xfrm rot="16200000" flipV="1">
                  <a:off x="7475684" y="508155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Flowchart: Connector 72">
                  <a:extLst>
                    <a:ext uri="{FF2B5EF4-FFF2-40B4-BE49-F238E27FC236}">
                      <a16:creationId xmlns:a16="http://schemas.microsoft.com/office/drawing/2014/main" id="{78A3A14A-F453-4A98-4256-A3CD3D832437}"/>
                    </a:ext>
                  </a:extLst>
                </p:cNvPr>
                <p:cNvSpPr/>
                <p:nvPr/>
              </p:nvSpPr>
              <p:spPr>
                <a:xfrm>
                  <a:off x="7390341" y="535069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5" name="TextBox 74">
                <a:extLst>
                  <a:ext uri="{FF2B5EF4-FFF2-40B4-BE49-F238E27FC236}">
                    <a16:creationId xmlns:a16="http://schemas.microsoft.com/office/drawing/2014/main" id="{0A7BCF9D-9B21-E49A-51C3-87FD36EB5CE7}"/>
                  </a:ext>
                </a:extLst>
              </p:cNvPr>
              <p:cNvSpPr txBox="1"/>
              <p:nvPr/>
            </p:nvSpPr>
            <p:spPr>
              <a:xfrm>
                <a:off x="8227710" y="4536529"/>
                <a:ext cx="1147864" cy="553998"/>
              </a:xfrm>
              <a:prstGeom prst="rect">
                <a:avLst/>
              </a:prstGeom>
              <a:noFill/>
            </p:spPr>
            <p:txBody>
              <a:bodyPr wrap="square" lIns="91440" tIns="45720" rIns="91440" bIns="45720" rtlCol="0" anchor="t">
                <a:spAutoFit/>
              </a:bodyPr>
              <a:lstStyle/>
              <a:p>
                <a:r>
                  <a:rPr lang="en-IN" sz="1000"/>
                  <a:t>Automated Forecast for Weekly, Monthly</a:t>
                </a:r>
                <a:endParaRPr lang="en-IN" sz="1000">
                  <a:cs typeface="Calibri"/>
                </a:endParaRPr>
              </a:p>
            </p:txBody>
          </p:sp>
          <p:pic>
            <p:nvPicPr>
              <p:cNvPr id="116" name="Graphic 116" descr="Server with solid fill">
                <a:extLst>
                  <a:ext uri="{FF2B5EF4-FFF2-40B4-BE49-F238E27FC236}">
                    <a16:creationId xmlns:a16="http://schemas.microsoft.com/office/drawing/2014/main" id="{D930796A-C747-DC38-6FB3-4733C0CC40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33564" y="4057350"/>
                <a:ext cx="354107" cy="376519"/>
              </a:xfrm>
              <a:prstGeom prst="rect">
                <a:avLst/>
              </a:prstGeom>
            </p:spPr>
          </p:pic>
          <p:pic>
            <p:nvPicPr>
              <p:cNvPr id="147" name="Graphic 147" descr="Aperture with solid fill">
                <a:extLst>
                  <a:ext uri="{FF2B5EF4-FFF2-40B4-BE49-F238E27FC236}">
                    <a16:creationId xmlns:a16="http://schemas.microsoft.com/office/drawing/2014/main" id="{E2137287-4B17-D8CB-A979-7C169C8D8D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31742" y="4023733"/>
                <a:ext cx="454960" cy="432549"/>
              </a:xfrm>
              <a:prstGeom prst="rect">
                <a:avLst/>
              </a:prstGeom>
            </p:spPr>
          </p:pic>
          <p:pic>
            <p:nvPicPr>
              <p:cNvPr id="103" name="Graphic 103" descr="Play with solid fill">
                <a:extLst>
                  <a:ext uri="{FF2B5EF4-FFF2-40B4-BE49-F238E27FC236}">
                    <a16:creationId xmlns:a16="http://schemas.microsoft.com/office/drawing/2014/main" id="{48642DEC-CD70-92D0-7C86-34F4FD1E18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98736" y="4060917"/>
                <a:ext cx="376520" cy="398932"/>
              </a:xfrm>
              <a:prstGeom prst="rect">
                <a:avLst/>
              </a:prstGeom>
            </p:spPr>
          </p:pic>
          <p:pic>
            <p:nvPicPr>
              <p:cNvPr id="104" name="Graphic 104" descr="Business Growth with solid fill">
                <a:extLst>
                  <a:ext uri="{FF2B5EF4-FFF2-40B4-BE49-F238E27FC236}">
                    <a16:creationId xmlns:a16="http://schemas.microsoft.com/office/drawing/2014/main" id="{D7D1F88F-C5CE-7C00-1023-10E4F87EFC3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81448" y="4057350"/>
                <a:ext cx="466166" cy="454960"/>
              </a:xfrm>
              <a:prstGeom prst="rect">
                <a:avLst/>
              </a:prstGeom>
            </p:spPr>
          </p:pic>
          <p:pic>
            <p:nvPicPr>
              <p:cNvPr id="105" name="Graphic 105" descr="Voice with solid fill">
                <a:extLst>
                  <a:ext uri="{FF2B5EF4-FFF2-40B4-BE49-F238E27FC236}">
                    <a16:creationId xmlns:a16="http://schemas.microsoft.com/office/drawing/2014/main" id="{980EE493-9942-008F-F15E-35873B2B032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04830" y="4012527"/>
                <a:ext cx="466165" cy="466164"/>
              </a:xfrm>
              <a:prstGeom prst="rect">
                <a:avLst/>
              </a:prstGeom>
            </p:spPr>
          </p:pic>
          <p:pic>
            <p:nvPicPr>
              <p:cNvPr id="320" name="Graphic 320" descr="Bank with solid fill">
                <a:extLst>
                  <a:ext uri="{FF2B5EF4-FFF2-40B4-BE49-F238E27FC236}">
                    <a16:creationId xmlns:a16="http://schemas.microsoft.com/office/drawing/2014/main" id="{8059ECB9-AC73-14A5-7EDC-30765AF4869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45265" y="5388531"/>
                <a:ext cx="421730" cy="448005"/>
              </a:xfrm>
              <a:prstGeom prst="rect">
                <a:avLst/>
              </a:prstGeom>
            </p:spPr>
          </p:pic>
          <p:sp>
            <p:nvSpPr>
              <p:cNvPr id="429" name="TextBox 428">
                <a:extLst>
                  <a:ext uri="{FF2B5EF4-FFF2-40B4-BE49-F238E27FC236}">
                    <a16:creationId xmlns:a16="http://schemas.microsoft.com/office/drawing/2014/main" id="{B0FCC2EF-3684-80E2-81CF-E2EACD9D47AD}"/>
                  </a:ext>
                </a:extLst>
              </p:cNvPr>
              <p:cNvSpPr txBox="1"/>
              <p:nvPr/>
            </p:nvSpPr>
            <p:spPr>
              <a:xfrm>
                <a:off x="6630576" y="3633878"/>
                <a:ext cx="1180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Automatic Aggregation</a:t>
                </a:r>
                <a:endParaRPr lang="en-US" sz="1200"/>
              </a:p>
            </p:txBody>
          </p:sp>
          <p:sp>
            <p:nvSpPr>
              <p:cNvPr id="430" name="TextBox 429">
                <a:extLst>
                  <a:ext uri="{FF2B5EF4-FFF2-40B4-BE49-F238E27FC236}">
                    <a16:creationId xmlns:a16="http://schemas.microsoft.com/office/drawing/2014/main" id="{6C8BB6C7-878E-D984-A3B0-7A050F8DC908}"/>
                  </a:ext>
                </a:extLst>
              </p:cNvPr>
              <p:cNvSpPr txBox="1"/>
              <p:nvPr/>
            </p:nvSpPr>
            <p:spPr>
              <a:xfrm>
                <a:off x="6601918" y="5859622"/>
                <a:ext cx="2573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Automatic</a:t>
                </a:r>
                <a:r>
                  <a:rPr lang="en-US">
                    <a:cs typeface="Calibri"/>
                  </a:rPr>
                  <a:t> </a:t>
                </a:r>
                <a:r>
                  <a:rPr lang="en-US" sz="1200">
                    <a:cs typeface="Calibri"/>
                  </a:rPr>
                  <a:t>Aggregation of bank files </a:t>
                </a:r>
              </a:p>
            </p:txBody>
          </p:sp>
        </p:grpSp>
      </p:grpSp>
      <p:sp>
        <p:nvSpPr>
          <p:cNvPr id="13" name="TextBox 12">
            <a:extLst>
              <a:ext uri="{FF2B5EF4-FFF2-40B4-BE49-F238E27FC236}">
                <a16:creationId xmlns:a16="http://schemas.microsoft.com/office/drawing/2014/main" id="{CF54098A-E191-6CF2-9EF4-715EDB8AA696}"/>
              </a:ext>
            </a:extLst>
          </p:cNvPr>
          <p:cNvSpPr txBox="1"/>
          <p:nvPr/>
        </p:nvSpPr>
        <p:spPr>
          <a:xfrm>
            <a:off x="0" y="3703987"/>
            <a:ext cx="6011180" cy="1569660"/>
          </a:xfrm>
          <a:prstGeom prst="rect">
            <a:avLst/>
          </a:prstGeom>
          <a:noFill/>
        </p:spPr>
        <p:txBody>
          <a:bodyPr wrap="square" rtlCol="0">
            <a:spAutoFit/>
          </a:bodyPr>
          <a:lstStyle/>
          <a:p>
            <a:pPr marL="171450" indent="-171450">
              <a:buFont typeface="Wingdings" panose="05000000000000000000" pitchFamily="2" charset="2"/>
              <a:buChar char="q"/>
            </a:pPr>
            <a:r>
              <a:rPr lang="en-US" sz="1200"/>
              <a:t>AI and ML automate cash flow forecasting, ensuring standardized assumptions and factors, saving time, and providing highly accurate forecasts.</a:t>
            </a:r>
          </a:p>
          <a:p>
            <a:pPr marL="171450" indent="-171450">
              <a:buFont typeface="Wingdings" panose="05000000000000000000" pitchFamily="2" charset="2"/>
              <a:buChar char="q"/>
            </a:pPr>
            <a:r>
              <a:rPr lang="en-US" sz="1200"/>
              <a:t>A multi-level procedure enhances forecasting precision, integrating with treasury platforms to determine optimal calculation methods for each category, improving accuracy.</a:t>
            </a:r>
          </a:p>
          <a:p>
            <a:pPr marL="171450" indent="-171450">
              <a:buFont typeface="Wingdings" panose="05000000000000000000" pitchFamily="2" charset="2"/>
              <a:buChar char="q"/>
            </a:pPr>
            <a:r>
              <a:rPr lang="en-US" sz="1200"/>
              <a:t>Consideration of multiple influencing factors in forecasting is facilitated by statistical models and machine learning, resulting in more accurate forecasts.</a:t>
            </a:r>
          </a:p>
          <a:p>
            <a:pPr marL="171450" indent="-171450">
              <a:buFont typeface="Wingdings" panose="05000000000000000000" pitchFamily="2" charset="2"/>
              <a:buChar char="q"/>
            </a:pPr>
            <a:r>
              <a:rPr lang="en-US" sz="1200"/>
              <a:t>Accurate forecasting relies on analyzing historical data using ML models calibrated to categorize recurring events and filter out outliers for precise projections.</a:t>
            </a:r>
            <a:endParaRPr lang="en-IN" sz="1200"/>
          </a:p>
        </p:txBody>
      </p:sp>
      <p:sp>
        <p:nvSpPr>
          <p:cNvPr id="19" name="TextBox 18">
            <a:extLst>
              <a:ext uri="{FF2B5EF4-FFF2-40B4-BE49-F238E27FC236}">
                <a16:creationId xmlns:a16="http://schemas.microsoft.com/office/drawing/2014/main" id="{FA277E68-B66F-1EE1-38E1-7C1C7F6386CC}"/>
              </a:ext>
            </a:extLst>
          </p:cNvPr>
          <p:cNvSpPr txBox="1"/>
          <p:nvPr/>
        </p:nvSpPr>
        <p:spPr>
          <a:xfrm>
            <a:off x="6315061" y="3058265"/>
            <a:ext cx="6096000" cy="738664"/>
          </a:xfrm>
          <a:prstGeom prst="rect">
            <a:avLst/>
          </a:prstGeom>
          <a:noFill/>
        </p:spPr>
        <p:txBody>
          <a:bodyPr wrap="square" lIns="91440" tIns="45720" rIns="91440" bIns="45720" anchor="t">
            <a:spAutoFit/>
          </a:bodyPr>
          <a:lstStyle/>
          <a:p>
            <a:endParaRPr lang="en-US" sz="1800">
              <a:ea typeface="Calibri"/>
              <a:cs typeface="Calibri"/>
            </a:endParaRPr>
          </a:p>
          <a:p>
            <a:r>
              <a:rPr lang="en-US" sz="1200">
                <a:ea typeface="Calibri"/>
                <a:cs typeface="Calibri"/>
              </a:rPr>
              <a:t>With the AI forecasting solution provided by </a:t>
            </a:r>
            <a:r>
              <a:rPr lang="en-US" sz="1200" b="1">
                <a:ea typeface="Calibri"/>
                <a:cs typeface="Calibri"/>
              </a:rPr>
              <a:t>HighRadius , Harris </a:t>
            </a:r>
            <a:r>
              <a:rPr lang="en-US" sz="1200">
                <a:ea typeface="Calibri"/>
                <a:cs typeface="Calibri"/>
              </a:rPr>
              <a:t>would shift from</a:t>
            </a:r>
            <a:r>
              <a:rPr lang="en-US" sz="1200" b="1">
                <a:ea typeface="Calibri"/>
                <a:cs typeface="Calibri"/>
              </a:rPr>
              <a:t> indirect</a:t>
            </a:r>
            <a:r>
              <a:rPr lang="en-US" sz="1200">
                <a:ea typeface="Calibri"/>
                <a:cs typeface="Calibri"/>
              </a:rPr>
              <a:t> to</a:t>
            </a:r>
            <a:r>
              <a:rPr lang="en-US" sz="1200" b="1">
                <a:ea typeface="Calibri"/>
                <a:cs typeface="Calibri"/>
              </a:rPr>
              <a:t> direct</a:t>
            </a:r>
            <a:r>
              <a:rPr lang="en-US" sz="1200">
                <a:ea typeface="Calibri"/>
                <a:cs typeface="Calibri"/>
              </a:rPr>
              <a:t> method of cash forecasting.</a:t>
            </a:r>
          </a:p>
        </p:txBody>
      </p:sp>
      <p:sp>
        <p:nvSpPr>
          <p:cNvPr id="140" name="Arrow: Left 139">
            <a:extLst>
              <a:ext uri="{FF2B5EF4-FFF2-40B4-BE49-F238E27FC236}">
                <a16:creationId xmlns:a16="http://schemas.microsoft.com/office/drawing/2014/main" id="{83F3E977-EBD6-99C4-F8FB-F3E567657044}"/>
              </a:ext>
            </a:extLst>
          </p:cNvPr>
          <p:cNvSpPr/>
          <p:nvPr/>
        </p:nvSpPr>
        <p:spPr>
          <a:xfrm>
            <a:off x="6843889" y="978369"/>
            <a:ext cx="366888" cy="2257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E07EF8C3-8A9C-910E-1BC4-309B9EB3F89D}"/>
              </a:ext>
            </a:extLst>
          </p:cNvPr>
          <p:cNvSpPr txBox="1"/>
          <p:nvPr/>
        </p:nvSpPr>
        <p:spPr>
          <a:xfrm>
            <a:off x="9654446" y="5628249"/>
            <a:ext cx="22846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200">
                <a:ea typeface="+mn-lt"/>
                <a:cs typeface="+mn-lt"/>
              </a:rPr>
              <a:t>Utilize all available data to enhance the precision of your forecast.</a:t>
            </a:r>
          </a:p>
          <a:p>
            <a:pPr marL="285750" indent="-285750">
              <a:buFont typeface="Wingdings"/>
              <a:buChar char="ü"/>
            </a:pPr>
            <a:r>
              <a:rPr lang="en-US" sz="1200">
                <a:ea typeface="Calibri"/>
                <a:cs typeface="Calibri"/>
              </a:rPr>
              <a:t>Attain visibility of cash across various projects.</a:t>
            </a:r>
          </a:p>
        </p:txBody>
      </p:sp>
      <p:graphicFrame>
        <p:nvGraphicFramePr>
          <p:cNvPr id="97" name="Diagram 96">
            <a:extLst>
              <a:ext uri="{FF2B5EF4-FFF2-40B4-BE49-F238E27FC236}">
                <a16:creationId xmlns:a16="http://schemas.microsoft.com/office/drawing/2014/main" id="{28A3DC80-AEF8-738C-94D7-60BD6703CC93}"/>
              </a:ext>
            </a:extLst>
          </p:cNvPr>
          <p:cNvGraphicFramePr/>
          <p:nvPr>
            <p:extLst>
              <p:ext uri="{D42A27DB-BD31-4B8C-83A1-F6EECF244321}">
                <p14:modId xmlns:p14="http://schemas.microsoft.com/office/powerpoint/2010/main" val="2733943492"/>
              </p:ext>
            </p:extLst>
          </p:nvPr>
        </p:nvGraphicFramePr>
        <p:xfrm>
          <a:off x="734263" y="5744755"/>
          <a:ext cx="5625352" cy="115304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89" name="Rectangle: Rounded Corners 88">
            <a:extLst>
              <a:ext uri="{FF2B5EF4-FFF2-40B4-BE49-F238E27FC236}">
                <a16:creationId xmlns:a16="http://schemas.microsoft.com/office/drawing/2014/main" id="{8C0A3F51-6D30-DBDB-2936-54DE55797354}"/>
              </a:ext>
            </a:extLst>
          </p:cNvPr>
          <p:cNvSpPr/>
          <p:nvPr/>
        </p:nvSpPr>
        <p:spPr>
          <a:xfrm>
            <a:off x="1490382" y="5424269"/>
            <a:ext cx="3927038" cy="4332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ea typeface="Calibri"/>
                <a:cs typeface="Calibri"/>
              </a:rPr>
              <a:t>Results after implementing AI- Enabled solution</a:t>
            </a:r>
            <a:endParaRPr lang="en-US" sz="1400"/>
          </a:p>
        </p:txBody>
      </p:sp>
      <p:sp>
        <p:nvSpPr>
          <p:cNvPr id="90" name="Arrow: Right 89">
            <a:extLst>
              <a:ext uri="{FF2B5EF4-FFF2-40B4-BE49-F238E27FC236}">
                <a16:creationId xmlns:a16="http://schemas.microsoft.com/office/drawing/2014/main" id="{95299431-84DA-E6F4-2110-EDF8001EBEF5}"/>
              </a:ext>
            </a:extLst>
          </p:cNvPr>
          <p:cNvSpPr/>
          <p:nvPr/>
        </p:nvSpPr>
        <p:spPr>
          <a:xfrm rot="10800000">
            <a:off x="5548312" y="5572124"/>
            <a:ext cx="952499" cy="169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Down 19">
            <a:extLst>
              <a:ext uri="{FF2B5EF4-FFF2-40B4-BE49-F238E27FC236}">
                <a16:creationId xmlns:a16="http://schemas.microsoft.com/office/drawing/2014/main" id="{363FD518-432A-11B9-3726-F8C7977791CB}"/>
              </a:ext>
            </a:extLst>
          </p:cNvPr>
          <p:cNvSpPr/>
          <p:nvPr/>
        </p:nvSpPr>
        <p:spPr>
          <a:xfrm flipH="1">
            <a:off x="1090908" y="5406163"/>
            <a:ext cx="458145" cy="433293"/>
          </a:xfrm>
          <a:prstGeom prst="curvedDownArrow">
            <a:avLst>
              <a:gd name="adj1" fmla="val 25000"/>
              <a:gd name="adj2" fmla="val 52868"/>
              <a:gd name="adj3" fmla="val 474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50141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0" name="Rectangle 29">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34"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5" name="Oval 34">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11E5261-CB4F-6F3D-53F5-3345C003BF2B}"/>
              </a:ext>
            </a:extLst>
          </p:cNvPr>
          <p:cNvSpPr txBox="1"/>
          <p:nvPr/>
        </p:nvSpPr>
        <p:spPr>
          <a:xfrm>
            <a:off x="110379" y="1852864"/>
            <a:ext cx="447212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b="1" u="sng">
                <a:highlight>
                  <a:srgbClr val="FFFF00"/>
                </a:highlight>
                <a:ea typeface="Calibri"/>
                <a:cs typeface="Calibri"/>
              </a:rPr>
              <a:t>Data Landscape</a:t>
            </a:r>
          </a:p>
          <a:p>
            <a:pPr>
              <a:spcAft>
                <a:spcPts val="600"/>
              </a:spcAft>
            </a:pPr>
            <a:r>
              <a:rPr lang="en-US" sz="1200">
                <a:ea typeface="Calibri"/>
                <a:cs typeface="Calibri"/>
              </a:rPr>
              <a:t>Integration of ERP , TMS, Spreadsheet &amp; data from banks</a:t>
            </a:r>
            <a:endParaRPr lang="en-US" sz="1200" b="1" u="sng">
              <a:ea typeface="Calibri"/>
              <a:cs typeface="Calibri"/>
            </a:endParaRPr>
          </a:p>
          <a:p>
            <a:pPr>
              <a:spcAft>
                <a:spcPts val="600"/>
              </a:spcAft>
            </a:pPr>
            <a:r>
              <a:rPr lang="en-US" sz="1200">
                <a:ea typeface="Calibri"/>
                <a:cs typeface="Calibri"/>
              </a:rPr>
              <a:t>Like in Harris(Construction firm) uses data given below for forecasting purpose</a:t>
            </a:r>
          </a:p>
          <a:p>
            <a:pPr>
              <a:spcAft>
                <a:spcPts val="600"/>
              </a:spcAft>
            </a:pPr>
            <a:endParaRPr lang="en-US" sz="1400">
              <a:ea typeface="Calibri"/>
              <a:cs typeface="Calibri"/>
            </a:endParaRPr>
          </a:p>
        </p:txBody>
      </p:sp>
      <p:graphicFrame>
        <p:nvGraphicFramePr>
          <p:cNvPr id="5" name="TextBox 1">
            <a:extLst>
              <a:ext uri="{FF2B5EF4-FFF2-40B4-BE49-F238E27FC236}">
                <a16:creationId xmlns:a16="http://schemas.microsoft.com/office/drawing/2014/main" id="{5C3845AA-1CC5-D502-8F55-9E04D1985A39}"/>
              </a:ext>
            </a:extLst>
          </p:cNvPr>
          <p:cNvGraphicFramePr/>
          <p:nvPr>
            <p:extLst>
              <p:ext uri="{D42A27DB-BD31-4B8C-83A1-F6EECF244321}">
                <p14:modId xmlns:p14="http://schemas.microsoft.com/office/powerpoint/2010/main" val="1194694959"/>
              </p:ext>
            </p:extLst>
          </p:nvPr>
        </p:nvGraphicFramePr>
        <p:xfrm>
          <a:off x="-233802" y="-101925"/>
          <a:ext cx="5163490" cy="1466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08" name="TextBox 1">
            <a:extLst>
              <a:ext uri="{FF2B5EF4-FFF2-40B4-BE49-F238E27FC236}">
                <a16:creationId xmlns:a16="http://schemas.microsoft.com/office/drawing/2014/main" id="{FAE4B2E5-D302-30B5-F7C4-2391437B8C69}"/>
              </a:ext>
            </a:extLst>
          </p:cNvPr>
          <p:cNvGraphicFramePr/>
          <p:nvPr>
            <p:extLst>
              <p:ext uri="{D42A27DB-BD31-4B8C-83A1-F6EECF244321}">
                <p14:modId xmlns:p14="http://schemas.microsoft.com/office/powerpoint/2010/main" val="1753096750"/>
              </p:ext>
            </p:extLst>
          </p:nvPr>
        </p:nvGraphicFramePr>
        <p:xfrm>
          <a:off x="48073" y="2531907"/>
          <a:ext cx="3424843" cy="1401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96" name="Table 895">
            <a:extLst>
              <a:ext uri="{FF2B5EF4-FFF2-40B4-BE49-F238E27FC236}">
                <a16:creationId xmlns:a16="http://schemas.microsoft.com/office/drawing/2014/main" id="{190B0A19-54D1-3AE3-8ED6-0E0F0AAFBA9C}"/>
              </a:ext>
            </a:extLst>
          </p:cNvPr>
          <p:cNvGraphicFramePr>
            <a:graphicFrameLocks noGrp="1"/>
          </p:cNvGraphicFramePr>
          <p:nvPr>
            <p:extLst>
              <p:ext uri="{D42A27DB-BD31-4B8C-83A1-F6EECF244321}">
                <p14:modId xmlns:p14="http://schemas.microsoft.com/office/powerpoint/2010/main" val="2949621133"/>
              </p:ext>
            </p:extLst>
          </p:nvPr>
        </p:nvGraphicFramePr>
        <p:xfrm>
          <a:off x="119062" y="4793356"/>
          <a:ext cx="1285875" cy="1714500"/>
        </p:xfrm>
        <a:graphic>
          <a:graphicData uri="http://schemas.openxmlformats.org/drawingml/2006/table">
            <a:tbl>
              <a:tblPr firstRow="1" bandRow="1">
                <a:tableStyleId>{5C22544A-7EE6-4342-B048-85BDC9FD1C3A}</a:tableStyleId>
              </a:tblPr>
              <a:tblGrid>
                <a:gridCol w="1285875">
                  <a:extLst>
                    <a:ext uri="{9D8B030D-6E8A-4147-A177-3AD203B41FA5}">
                      <a16:colId xmlns:a16="http://schemas.microsoft.com/office/drawing/2014/main" val="1885695558"/>
                    </a:ext>
                  </a:extLst>
                </a:gridCol>
              </a:tblGrid>
              <a:tr h="342900">
                <a:tc>
                  <a:txBody>
                    <a:bodyPr/>
                    <a:lstStyle/>
                    <a:p>
                      <a:pPr algn="ctr" fontAlgn="base"/>
                      <a:r>
                        <a:rPr lang="en-US" sz="1200">
                          <a:effectLst/>
                        </a:rPr>
                        <a:t>GENERAL ​</a:t>
                      </a:r>
                      <a:endParaRPr lang="en-US" b="1">
                        <a:solidFill>
                          <a:srgbClr val="FFFFFF"/>
                        </a:solidFill>
                        <a:effectLst/>
                      </a:endParaRPr>
                    </a:p>
                  </a:txBody>
                  <a:tcPr/>
                </a:tc>
                <a:extLst>
                  <a:ext uri="{0D108BD9-81ED-4DB2-BD59-A6C34878D82A}">
                    <a16:rowId xmlns:a16="http://schemas.microsoft.com/office/drawing/2014/main" val="1945416492"/>
                  </a:ext>
                </a:extLst>
              </a:tr>
              <a:tr h="342900">
                <a:tc>
                  <a:txBody>
                    <a:bodyPr/>
                    <a:lstStyle/>
                    <a:p>
                      <a:pPr algn="ctr" fontAlgn="base"/>
                      <a:r>
                        <a:rPr lang="en-US" sz="1200">
                          <a:effectLst/>
                        </a:rPr>
                        <a:t>EXTERNAL​</a:t>
                      </a:r>
                      <a:endParaRPr lang="en-US">
                        <a:effectLst/>
                      </a:endParaRPr>
                    </a:p>
                  </a:txBody>
                  <a:tcPr/>
                </a:tc>
                <a:extLst>
                  <a:ext uri="{0D108BD9-81ED-4DB2-BD59-A6C34878D82A}">
                    <a16:rowId xmlns:a16="http://schemas.microsoft.com/office/drawing/2014/main" val="1032074878"/>
                  </a:ext>
                </a:extLst>
              </a:tr>
              <a:tr h="342900">
                <a:tc>
                  <a:txBody>
                    <a:bodyPr/>
                    <a:lstStyle/>
                    <a:p>
                      <a:pPr algn="ctr" fontAlgn="base"/>
                      <a:r>
                        <a:rPr lang="en-US" sz="1200">
                          <a:effectLst/>
                        </a:rPr>
                        <a:t>Public Holidays​</a:t>
                      </a:r>
                      <a:endParaRPr lang="en-US">
                        <a:effectLst/>
                      </a:endParaRPr>
                    </a:p>
                  </a:txBody>
                  <a:tcPr/>
                </a:tc>
                <a:extLst>
                  <a:ext uri="{0D108BD9-81ED-4DB2-BD59-A6C34878D82A}">
                    <a16:rowId xmlns:a16="http://schemas.microsoft.com/office/drawing/2014/main" val="1168752323"/>
                  </a:ext>
                </a:extLst>
              </a:tr>
              <a:tr h="342900">
                <a:tc>
                  <a:txBody>
                    <a:bodyPr/>
                    <a:lstStyle/>
                    <a:p>
                      <a:pPr algn="ctr" fontAlgn="base"/>
                      <a:r>
                        <a:rPr lang="en-US" sz="1200">
                          <a:effectLst/>
                        </a:rPr>
                        <a:t>Seasonal effects​</a:t>
                      </a:r>
                      <a:endParaRPr lang="en-US">
                        <a:effectLst/>
                      </a:endParaRPr>
                    </a:p>
                  </a:txBody>
                  <a:tcPr/>
                </a:tc>
                <a:extLst>
                  <a:ext uri="{0D108BD9-81ED-4DB2-BD59-A6C34878D82A}">
                    <a16:rowId xmlns:a16="http://schemas.microsoft.com/office/drawing/2014/main" val="4074531180"/>
                  </a:ext>
                </a:extLst>
              </a:tr>
              <a:tr h="342900">
                <a:tc>
                  <a:txBody>
                    <a:bodyPr/>
                    <a:lstStyle/>
                    <a:p>
                      <a:pPr algn="ctr" fontAlgn="base"/>
                      <a:r>
                        <a:rPr lang="en-US" sz="1200">
                          <a:effectLst/>
                        </a:rPr>
                        <a:t>Trends​</a:t>
                      </a:r>
                      <a:endParaRPr lang="en-US">
                        <a:effectLst/>
                      </a:endParaRPr>
                    </a:p>
                  </a:txBody>
                  <a:tcPr/>
                </a:tc>
                <a:extLst>
                  <a:ext uri="{0D108BD9-81ED-4DB2-BD59-A6C34878D82A}">
                    <a16:rowId xmlns:a16="http://schemas.microsoft.com/office/drawing/2014/main" val="2087012835"/>
                  </a:ext>
                </a:extLst>
              </a:tr>
            </a:tbl>
          </a:graphicData>
        </a:graphic>
      </p:graphicFrame>
      <p:graphicFrame>
        <p:nvGraphicFramePr>
          <p:cNvPr id="898" name="Table 897">
            <a:extLst>
              <a:ext uri="{FF2B5EF4-FFF2-40B4-BE49-F238E27FC236}">
                <a16:creationId xmlns:a16="http://schemas.microsoft.com/office/drawing/2014/main" id="{51048654-C47F-4999-92B6-70303EC30264}"/>
              </a:ext>
            </a:extLst>
          </p:cNvPr>
          <p:cNvGraphicFramePr>
            <a:graphicFrameLocks noGrp="1"/>
          </p:cNvGraphicFramePr>
          <p:nvPr>
            <p:extLst>
              <p:ext uri="{D42A27DB-BD31-4B8C-83A1-F6EECF244321}">
                <p14:modId xmlns:p14="http://schemas.microsoft.com/office/powerpoint/2010/main" val="1974461328"/>
              </p:ext>
            </p:extLst>
          </p:nvPr>
        </p:nvGraphicFramePr>
        <p:xfrm>
          <a:off x="1474027" y="4782758"/>
          <a:ext cx="2842073" cy="321978"/>
        </p:xfrm>
        <a:graphic>
          <a:graphicData uri="http://schemas.openxmlformats.org/drawingml/2006/table">
            <a:tbl>
              <a:tblPr firstRow="1" bandRow="1">
                <a:tableStyleId>{5C22544A-7EE6-4342-B048-85BDC9FD1C3A}</a:tableStyleId>
              </a:tblPr>
              <a:tblGrid>
                <a:gridCol w="2842073">
                  <a:extLst>
                    <a:ext uri="{9D8B030D-6E8A-4147-A177-3AD203B41FA5}">
                      <a16:colId xmlns:a16="http://schemas.microsoft.com/office/drawing/2014/main" val="621904929"/>
                    </a:ext>
                  </a:extLst>
                </a:gridCol>
              </a:tblGrid>
              <a:tr h="321978">
                <a:tc>
                  <a:txBody>
                    <a:bodyPr/>
                    <a:lstStyle/>
                    <a:p>
                      <a:pPr algn="ctr" fontAlgn="base"/>
                      <a:r>
                        <a:rPr lang="en-US" sz="1200">
                          <a:effectLst/>
                        </a:rPr>
                        <a:t>SPECIFIC​</a:t>
                      </a:r>
                      <a:endParaRPr lang="en-US" b="1">
                        <a:solidFill>
                          <a:srgbClr val="FFFFFF"/>
                        </a:solidFill>
                        <a:effectLst/>
                      </a:endParaRPr>
                    </a:p>
                  </a:txBody>
                  <a:tcPr/>
                </a:tc>
                <a:extLst>
                  <a:ext uri="{0D108BD9-81ED-4DB2-BD59-A6C34878D82A}">
                    <a16:rowId xmlns:a16="http://schemas.microsoft.com/office/drawing/2014/main" val="4038223462"/>
                  </a:ext>
                </a:extLst>
              </a:tr>
            </a:tbl>
          </a:graphicData>
        </a:graphic>
      </p:graphicFrame>
      <p:graphicFrame>
        <p:nvGraphicFramePr>
          <p:cNvPr id="900" name="Table 899">
            <a:extLst>
              <a:ext uri="{FF2B5EF4-FFF2-40B4-BE49-F238E27FC236}">
                <a16:creationId xmlns:a16="http://schemas.microsoft.com/office/drawing/2014/main" id="{11B21B19-A20C-7F77-BFC0-6F17C9179AA5}"/>
              </a:ext>
            </a:extLst>
          </p:cNvPr>
          <p:cNvGraphicFramePr>
            <a:graphicFrameLocks noGrp="1"/>
          </p:cNvGraphicFramePr>
          <p:nvPr>
            <p:extLst>
              <p:ext uri="{D42A27DB-BD31-4B8C-83A1-F6EECF244321}">
                <p14:modId xmlns:p14="http://schemas.microsoft.com/office/powerpoint/2010/main" val="2336428392"/>
              </p:ext>
            </p:extLst>
          </p:nvPr>
        </p:nvGraphicFramePr>
        <p:xfrm>
          <a:off x="1468057" y="5126060"/>
          <a:ext cx="2832523" cy="1644306"/>
        </p:xfrm>
        <a:graphic>
          <a:graphicData uri="http://schemas.openxmlformats.org/drawingml/2006/table">
            <a:tbl>
              <a:tblPr firstRow="1" bandRow="1">
                <a:tableStyleId>{5C22544A-7EE6-4342-B048-85BDC9FD1C3A}</a:tableStyleId>
              </a:tblPr>
              <a:tblGrid>
                <a:gridCol w="1373859">
                  <a:extLst>
                    <a:ext uri="{9D8B030D-6E8A-4147-A177-3AD203B41FA5}">
                      <a16:colId xmlns:a16="http://schemas.microsoft.com/office/drawing/2014/main" val="1166610555"/>
                    </a:ext>
                  </a:extLst>
                </a:gridCol>
                <a:gridCol w="1458664">
                  <a:extLst>
                    <a:ext uri="{9D8B030D-6E8A-4147-A177-3AD203B41FA5}">
                      <a16:colId xmlns:a16="http://schemas.microsoft.com/office/drawing/2014/main" val="2268560361"/>
                    </a:ext>
                  </a:extLst>
                </a:gridCol>
              </a:tblGrid>
              <a:tr h="218487">
                <a:tc>
                  <a:txBody>
                    <a:bodyPr/>
                    <a:lstStyle/>
                    <a:p>
                      <a:pPr algn="ctr" fontAlgn="base"/>
                      <a:r>
                        <a:rPr lang="en-US" sz="1200">
                          <a:effectLst/>
                        </a:rPr>
                        <a:t>EXTERNAL ​</a:t>
                      </a:r>
                      <a:endParaRPr lang="en-US" b="1">
                        <a:solidFill>
                          <a:srgbClr val="FFFFFF"/>
                        </a:solidFill>
                        <a:effectLst/>
                      </a:endParaRPr>
                    </a:p>
                  </a:txBody>
                  <a:tcPr/>
                </a:tc>
                <a:tc>
                  <a:txBody>
                    <a:bodyPr/>
                    <a:lstStyle/>
                    <a:p>
                      <a:pPr algn="ctr" fontAlgn="base"/>
                      <a:r>
                        <a:rPr lang="en-US" sz="1200">
                          <a:effectLst/>
                        </a:rPr>
                        <a:t>INTERNAL ​</a:t>
                      </a:r>
                      <a:endParaRPr lang="en-US" b="1">
                        <a:solidFill>
                          <a:srgbClr val="FFFFFF"/>
                        </a:solidFill>
                        <a:effectLst/>
                      </a:endParaRPr>
                    </a:p>
                  </a:txBody>
                  <a:tcPr/>
                </a:tc>
                <a:extLst>
                  <a:ext uri="{0D108BD9-81ED-4DB2-BD59-A6C34878D82A}">
                    <a16:rowId xmlns:a16="http://schemas.microsoft.com/office/drawing/2014/main" val="587179555"/>
                  </a:ext>
                </a:extLst>
              </a:tr>
              <a:tr h="364146">
                <a:tc>
                  <a:txBody>
                    <a:bodyPr/>
                    <a:lstStyle/>
                    <a:p>
                      <a:pPr algn="ctr" fontAlgn="base"/>
                      <a:r>
                        <a:rPr lang="en-US" sz="1200">
                          <a:effectLst/>
                        </a:rPr>
                        <a:t>Economic Indicators​</a:t>
                      </a:r>
                      <a:endParaRPr lang="en-US">
                        <a:effectLst/>
                      </a:endParaRPr>
                    </a:p>
                  </a:txBody>
                  <a:tcPr/>
                </a:tc>
                <a:tc>
                  <a:txBody>
                    <a:bodyPr/>
                    <a:lstStyle/>
                    <a:p>
                      <a:pPr algn="ctr" fontAlgn="base"/>
                      <a:r>
                        <a:rPr lang="en-US" sz="1200">
                          <a:effectLst/>
                        </a:rPr>
                        <a:t>Production Planning​</a:t>
                      </a:r>
                      <a:endParaRPr lang="en-US">
                        <a:effectLst/>
                      </a:endParaRPr>
                    </a:p>
                  </a:txBody>
                  <a:tcPr/>
                </a:tc>
                <a:extLst>
                  <a:ext uri="{0D108BD9-81ED-4DB2-BD59-A6C34878D82A}">
                    <a16:rowId xmlns:a16="http://schemas.microsoft.com/office/drawing/2014/main" val="1820896301"/>
                  </a:ext>
                </a:extLst>
              </a:tr>
              <a:tr h="218487">
                <a:tc>
                  <a:txBody>
                    <a:bodyPr/>
                    <a:lstStyle/>
                    <a:p>
                      <a:pPr algn="ctr" fontAlgn="base"/>
                      <a:r>
                        <a:rPr lang="en-US" sz="1200">
                          <a:effectLst/>
                        </a:rPr>
                        <a:t>Market Risks​</a:t>
                      </a:r>
                      <a:endParaRPr lang="en-US">
                        <a:effectLst/>
                      </a:endParaRPr>
                    </a:p>
                  </a:txBody>
                  <a:tcPr/>
                </a:tc>
                <a:tc>
                  <a:txBody>
                    <a:bodyPr/>
                    <a:lstStyle/>
                    <a:p>
                      <a:pPr algn="ctr" fontAlgn="base"/>
                      <a:r>
                        <a:rPr lang="en-US" sz="1200">
                          <a:effectLst/>
                        </a:rPr>
                        <a:t>Payment Deadlines​</a:t>
                      </a:r>
                      <a:endParaRPr lang="en-US">
                        <a:effectLst/>
                      </a:endParaRPr>
                    </a:p>
                  </a:txBody>
                  <a:tcPr/>
                </a:tc>
                <a:extLst>
                  <a:ext uri="{0D108BD9-81ED-4DB2-BD59-A6C34878D82A}">
                    <a16:rowId xmlns:a16="http://schemas.microsoft.com/office/drawing/2014/main" val="3730723847"/>
                  </a:ext>
                </a:extLst>
              </a:tr>
              <a:tr h="364146">
                <a:tc>
                  <a:txBody>
                    <a:bodyPr/>
                    <a:lstStyle/>
                    <a:p>
                      <a:pPr algn="ctr" fontAlgn="base"/>
                      <a:r>
                        <a:rPr lang="en-US" sz="1200">
                          <a:effectLst/>
                        </a:rPr>
                        <a:t>Trade Restrictions ​</a:t>
                      </a:r>
                      <a:endParaRPr lang="en-US">
                        <a:effectLst/>
                      </a:endParaRPr>
                    </a:p>
                  </a:txBody>
                  <a:tcPr/>
                </a:tc>
                <a:tc>
                  <a:txBody>
                    <a:bodyPr/>
                    <a:lstStyle/>
                    <a:p>
                      <a:pPr algn="ctr" fontAlgn="base"/>
                      <a:r>
                        <a:rPr lang="en-US" sz="1200">
                          <a:effectLst/>
                        </a:rPr>
                        <a:t>Extraordinary Events​</a:t>
                      </a:r>
                      <a:endParaRPr lang="en-US">
                        <a:effectLst/>
                      </a:endParaRPr>
                    </a:p>
                  </a:txBody>
                  <a:tcPr/>
                </a:tc>
                <a:extLst>
                  <a:ext uri="{0D108BD9-81ED-4DB2-BD59-A6C34878D82A}">
                    <a16:rowId xmlns:a16="http://schemas.microsoft.com/office/drawing/2014/main" val="3749410873"/>
                  </a:ext>
                </a:extLst>
              </a:tr>
              <a:tr h="218487">
                <a:tc>
                  <a:txBody>
                    <a:bodyPr/>
                    <a:lstStyle/>
                    <a:p>
                      <a:pPr algn="ctr" fontAlgn="base"/>
                      <a:r>
                        <a:rPr lang="en-US" sz="1200">
                          <a:effectLst/>
                        </a:rPr>
                        <a:t>Consumer Indexes​</a:t>
                      </a:r>
                      <a:endParaRPr lang="en-US">
                        <a:effectLst/>
                      </a:endParaRPr>
                    </a:p>
                  </a:txBody>
                  <a:tcPr/>
                </a:tc>
                <a:tc>
                  <a:txBody>
                    <a:bodyPr/>
                    <a:lstStyle/>
                    <a:p>
                      <a:pPr fontAlgn="auto"/>
                      <a:r>
                        <a:rPr lang="en-US" sz="1200">
                          <a:effectLst/>
                        </a:rPr>
                        <a:t>​</a:t>
                      </a:r>
                      <a:endParaRPr lang="en-US" sz="1200">
                        <a:effectLst/>
                        <a:latin typeface="Calibri" panose="020F0502020204030204" pitchFamily="34" charset="0"/>
                      </a:endParaRPr>
                    </a:p>
                  </a:txBody>
                  <a:tcPr/>
                </a:tc>
                <a:extLst>
                  <a:ext uri="{0D108BD9-81ED-4DB2-BD59-A6C34878D82A}">
                    <a16:rowId xmlns:a16="http://schemas.microsoft.com/office/drawing/2014/main" val="3579304224"/>
                  </a:ext>
                </a:extLst>
              </a:tr>
            </a:tbl>
          </a:graphicData>
        </a:graphic>
      </p:graphicFrame>
      <p:sp>
        <p:nvSpPr>
          <p:cNvPr id="901" name="TextBox 900">
            <a:extLst>
              <a:ext uri="{FF2B5EF4-FFF2-40B4-BE49-F238E27FC236}">
                <a16:creationId xmlns:a16="http://schemas.microsoft.com/office/drawing/2014/main" id="{3ED73EE5-7AFD-5CCE-B25F-B6F206B881FB}"/>
              </a:ext>
            </a:extLst>
          </p:cNvPr>
          <p:cNvSpPr txBox="1"/>
          <p:nvPr/>
        </p:nvSpPr>
        <p:spPr>
          <a:xfrm>
            <a:off x="4252175" y="4477555"/>
            <a:ext cx="184167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200">
                <a:solidFill>
                  <a:srgbClr val="374151"/>
                </a:solidFill>
                <a:latin typeface="Calibri"/>
                <a:ea typeface="Calibri"/>
                <a:cs typeface="Calibri"/>
              </a:rPr>
              <a:t>Influencing factors in data create patterns detected by models.</a:t>
            </a:r>
            <a:endParaRPr lang="en-US"/>
          </a:p>
          <a:p>
            <a:pPr marL="171450" indent="-171450">
              <a:buFont typeface="Wingdings"/>
              <a:buChar char="§"/>
            </a:pPr>
            <a:r>
              <a:rPr lang="en-US" sz="1200">
                <a:solidFill>
                  <a:srgbClr val="374151"/>
                </a:solidFill>
                <a:latin typeface="Calibri"/>
                <a:ea typeface="Calibri"/>
                <a:cs typeface="Calibri"/>
              </a:rPr>
              <a:t>Directly projecting these factors into the future may not always be feasible.</a:t>
            </a:r>
          </a:p>
          <a:p>
            <a:pPr marL="171450" indent="-171450">
              <a:buFont typeface="Wingdings"/>
              <a:buChar char="§"/>
            </a:pPr>
            <a:r>
              <a:rPr lang="en-US" sz="1200">
                <a:solidFill>
                  <a:srgbClr val="374151"/>
                </a:solidFill>
                <a:latin typeface="Calibri"/>
                <a:ea typeface="Calibri"/>
                <a:cs typeface="Calibri"/>
              </a:rPr>
              <a:t>Modeling these factors enhances forecast data quality, improving</a:t>
            </a:r>
            <a:r>
              <a:rPr lang="en-US" sz="1200">
                <a:solidFill>
                  <a:srgbClr val="374151"/>
                </a:solidFill>
                <a:latin typeface="Söhne"/>
              </a:rPr>
              <a:t> accuracy and reliability.</a:t>
            </a:r>
          </a:p>
        </p:txBody>
      </p:sp>
      <p:sp>
        <p:nvSpPr>
          <p:cNvPr id="902" name="TextBox 901">
            <a:extLst>
              <a:ext uri="{FF2B5EF4-FFF2-40B4-BE49-F238E27FC236}">
                <a16:creationId xmlns:a16="http://schemas.microsoft.com/office/drawing/2014/main" id="{194ADCE6-174A-DC36-48AE-3BC2E0637E14}"/>
              </a:ext>
            </a:extLst>
          </p:cNvPr>
          <p:cNvSpPr txBox="1"/>
          <p:nvPr/>
        </p:nvSpPr>
        <p:spPr>
          <a:xfrm>
            <a:off x="45612" y="4400281"/>
            <a:ext cx="41856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ea typeface="Calibri"/>
                <a:cs typeface="Calibri"/>
              </a:rPr>
              <a:t>Influencing factors on company cashflow forecasting</a:t>
            </a:r>
            <a:endParaRPr lang="en-US" b="1">
              <a:highlight>
                <a:srgbClr val="FFFF00"/>
              </a:highlight>
              <a:ea typeface="Calibri"/>
              <a:cs typeface="Calibri"/>
            </a:endParaRPr>
          </a:p>
        </p:txBody>
      </p:sp>
      <p:sp>
        <p:nvSpPr>
          <p:cNvPr id="903" name="TextBox 902">
            <a:extLst>
              <a:ext uri="{FF2B5EF4-FFF2-40B4-BE49-F238E27FC236}">
                <a16:creationId xmlns:a16="http://schemas.microsoft.com/office/drawing/2014/main" id="{261CC3DF-4154-6755-C3DB-3CC61BFCDBD8}"/>
              </a:ext>
            </a:extLst>
          </p:cNvPr>
          <p:cNvSpPr txBox="1"/>
          <p:nvPr/>
        </p:nvSpPr>
        <p:spPr>
          <a:xfrm>
            <a:off x="5293217" y="98738"/>
            <a:ext cx="58770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rPr>
              <a:t>We rely on eight model groups, each with unique strengths and weaknesses.</a:t>
            </a:r>
          </a:p>
        </p:txBody>
      </p:sp>
      <p:graphicFrame>
        <p:nvGraphicFramePr>
          <p:cNvPr id="905" name="Table 904">
            <a:extLst>
              <a:ext uri="{FF2B5EF4-FFF2-40B4-BE49-F238E27FC236}">
                <a16:creationId xmlns:a16="http://schemas.microsoft.com/office/drawing/2014/main" id="{C830A1D3-8597-61A2-9C67-BB5A4109DAD0}"/>
              </a:ext>
            </a:extLst>
          </p:cNvPr>
          <p:cNvGraphicFramePr>
            <a:graphicFrameLocks noGrp="1"/>
          </p:cNvGraphicFramePr>
          <p:nvPr>
            <p:extLst>
              <p:ext uri="{D42A27DB-BD31-4B8C-83A1-F6EECF244321}">
                <p14:modId xmlns:p14="http://schemas.microsoft.com/office/powerpoint/2010/main" val="452060847"/>
              </p:ext>
            </p:extLst>
          </p:nvPr>
        </p:nvGraphicFramePr>
        <p:xfrm>
          <a:off x="5390948" y="491329"/>
          <a:ext cx="6792378" cy="792480"/>
        </p:xfrm>
        <a:graphic>
          <a:graphicData uri="http://schemas.openxmlformats.org/drawingml/2006/table">
            <a:tbl>
              <a:tblPr firstRow="1" bandRow="1">
                <a:tableStyleId>{5C22544A-7EE6-4342-B048-85BDC9FD1C3A}</a:tableStyleId>
              </a:tblPr>
              <a:tblGrid>
                <a:gridCol w="1758342">
                  <a:extLst>
                    <a:ext uri="{9D8B030D-6E8A-4147-A177-3AD203B41FA5}">
                      <a16:colId xmlns:a16="http://schemas.microsoft.com/office/drawing/2014/main" val="3627153073"/>
                    </a:ext>
                  </a:extLst>
                </a:gridCol>
                <a:gridCol w="1811896">
                  <a:extLst>
                    <a:ext uri="{9D8B030D-6E8A-4147-A177-3AD203B41FA5}">
                      <a16:colId xmlns:a16="http://schemas.microsoft.com/office/drawing/2014/main" val="641866578"/>
                    </a:ext>
                  </a:extLst>
                </a:gridCol>
                <a:gridCol w="1615533">
                  <a:extLst>
                    <a:ext uri="{9D8B030D-6E8A-4147-A177-3AD203B41FA5}">
                      <a16:colId xmlns:a16="http://schemas.microsoft.com/office/drawing/2014/main" val="2688382088"/>
                    </a:ext>
                  </a:extLst>
                </a:gridCol>
                <a:gridCol w="1606607">
                  <a:extLst>
                    <a:ext uri="{9D8B030D-6E8A-4147-A177-3AD203B41FA5}">
                      <a16:colId xmlns:a16="http://schemas.microsoft.com/office/drawing/2014/main" val="1418767917"/>
                    </a:ext>
                  </a:extLst>
                </a:gridCol>
              </a:tblGrid>
              <a:tr h="209550">
                <a:tc>
                  <a:txBody>
                    <a:bodyPr/>
                    <a:lstStyle/>
                    <a:p>
                      <a:pPr algn="ctr" fontAlgn="base"/>
                      <a:r>
                        <a:rPr lang="en-US" sz="1000">
                          <a:effectLst/>
                        </a:rPr>
                        <a:t>Bayesian Structural Time Series​</a:t>
                      </a:r>
                      <a:endParaRPr lang="en-US" b="1">
                        <a:solidFill>
                          <a:srgbClr val="FFFFFF"/>
                        </a:solidFill>
                        <a:effectLst/>
                      </a:endParaRPr>
                    </a:p>
                  </a:txBody>
                  <a:tcPr/>
                </a:tc>
                <a:tc>
                  <a:txBody>
                    <a:bodyPr/>
                    <a:lstStyle/>
                    <a:p>
                      <a:pPr algn="ctr" fontAlgn="base"/>
                      <a:r>
                        <a:rPr lang="en-US" sz="1000">
                          <a:effectLst/>
                        </a:rPr>
                        <a:t>TBATS (ARIMA-based)​</a:t>
                      </a:r>
                      <a:endParaRPr lang="en-US" b="1">
                        <a:solidFill>
                          <a:srgbClr val="FFFFFF"/>
                        </a:solidFill>
                        <a:effectLst/>
                      </a:endParaRPr>
                    </a:p>
                  </a:txBody>
                  <a:tcPr/>
                </a:tc>
                <a:tc>
                  <a:txBody>
                    <a:bodyPr/>
                    <a:lstStyle/>
                    <a:p>
                      <a:pPr algn="ctr" fontAlgn="base"/>
                      <a:r>
                        <a:rPr lang="en-US" sz="1000">
                          <a:effectLst/>
                        </a:rPr>
                        <a:t>Neural Networks/ LSTM​</a:t>
                      </a:r>
                      <a:endParaRPr lang="en-US" b="1">
                        <a:solidFill>
                          <a:srgbClr val="FFFFFF"/>
                        </a:solidFill>
                        <a:effectLst/>
                      </a:endParaRPr>
                    </a:p>
                  </a:txBody>
                  <a:tcPr/>
                </a:tc>
                <a:tc>
                  <a:txBody>
                    <a:bodyPr/>
                    <a:lstStyle/>
                    <a:p>
                      <a:pPr algn="ctr" fontAlgn="base"/>
                      <a:r>
                        <a:rPr lang="en-US" sz="1000">
                          <a:effectLst/>
                        </a:rPr>
                        <a:t>Support Vector Machine​</a:t>
                      </a:r>
                      <a:endParaRPr lang="en-US" b="1">
                        <a:solidFill>
                          <a:srgbClr val="FFFFFF"/>
                        </a:solidFill>
                        <a:effectLst/>
                      </a:endParaRPr>
                    </a:p>
                  </a:txBody>
                  <a:tcPr/>
                </a:tc>
                <a:extLst>
                  <a:ext uri="{0D108BD9-81ED-4DB2-BD59-A6C34878D82A}">
                    <a16:rowId xmlns:a16="http://schemas.microsoft.com/office/drawing/2014/main" val="397088955"/>
                  </a:ext>
                </a:extLst>
              </a:tr>
              <a:tr h="209550">
                <a:tc>
                  <a:txBody>
                    <a:bodyPr/>
                    <a:lstStyle/>
                    <a:p>
                      <a:pPr algn="ctr" fontAlgn="base"/>
                      <a:r>
                        <a:rPr lang="en-US" sz="1000">
                          <a:effectLst/>
                        </a:rPr>
                        <a:t>Linear Regression Models​</a:t>
                      </a:r>
                      <a:endParaRPr lang="en-US">
                        <a:effectLst/>
                      </a:endParaRPr>
                    </a:p>
                  </a:txBody>
                  <a:tcPr/>
                </a:tc>
                <a:tc>
                  <a:txBody>
                    <a:bodyPr/>
                    <a:lstStyle/>
                    <a:p>
                      <a:pPr algn="ctr" fontAlgn="base"/>
                      <a:r>
                        <a:rPr lang="en-US" sz="1000">
                          <a:effectLst/>
                        </a:rPr>
                        <a:t>Robust Linear Regression Models​</a:t>
                      </a:r>
                      <a:endParaRPr lang="en-US">
                        <a:effectLst/>
                      </a:endParaRPr>
                    </a:p>
                  </a:txBody>
                  <a:tcPr/>
                </a:tc>
                <a:tc>
                  <a:txBody>
                    <a:bodyPr/>
                    <a:lstStyle/>
                    <a:p>
                      <a:pPr algn="ctr" fontAlgn="base"/>
                      <a:r>
                        <a:rPr lang="en-US" sz="1000">
                          <a:effectLst/>
                        </a:rPr>
                        <a:t>Prophet ​</a:t>
                      </a:r>
                      <a:endParaRPr lang="en-US">
                        <a:effectLst/>
                      </a:endParaRPr>
                    </a:p>
                  </a:txBody>
                  <a:tcPr/>
                </a:tc>
                <a:tc>
                  <a:txBody>
                    <a:bodyPr/>
                    <a:lstStyle/>
                    <a:p>
                      <a:pPr algn="ctr" fontAlgn="base"/>
                      <a:r>
                        <a:rPr lang="en-US" sz="1000">
                          <a:effectLst/>
                        </a:rPr>
                        <a:t>XGBoost​</a:t>
                      </a:r>
                      <a:endParaRPr lang="en-US">
                        <a:effectLst/>
                      </a:endParaRPr>
                    </a:p>
                  </a:txBody>
                  <a:tcPr/>
                </a:tc>
                <a:extLst>
                  <a:ext uri="{0D108BD9-81ED-4DB2-BD59-A6C34878D82A}">
                    <a16:rowId xmlns:a16="http://schemas.microsoft.com/office/drawing/2014/main" val="234922204"/>
                  </a:ext>
                </a:extLst>
              </a:tr>
            </a:tbl>
          </a:graphicData>
        </a:graphic>
      </p:graphicFrame>
      <p:sp>
        <p:nvSpPr>
          <p:cNvPr id="906" name="TextBox 905">
            <a:extLst>
              <a:ext uri="{FF2B5EF4-FFF2-40B4-BE49-F238E27FC236}">
                <a16:creationId xmlns:a16="http://schemas.microsoft.com/office/drawing/2014/main" id="{B8BC94A0-75D4-F69D-0CD0-0667CE3FDFCF}"/>
              </a:ext>
            </a:extLst>
          </p:cNvPr>
          <p:cNvSpPr txBox="1"/>
          <p:nvPr/>
        </p:nvSpPr>
        <p:spPr>
          <a:xfrm>
            <a:off x="5409127" y="1371063"/>
            <a:ext cx="66675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200">
                <a:solidFill>
                  <a:srgbClr val="374151"/>
                </a:solidFill>
                <a:ea typeface="+mn-lt"/>
                <a:cs typeface="+mn-lt"/>
              </a:rPr>
              <a:t>Regression models handle missing data effectively, while ARIMA models struggle with this challenge.</a:t>
            </a:r>
            <a:endParaRPr lang="en-US"/>
          </a:p>
          <a:p>
            <a:pPr marL="171450" indent="-171450">
              <a:buFont typeface="Wingdings"/>
              <a:buChar char="§"/>
            </a:pPr>
            <a:r>
              <a:rPr lang="en-US" sz="1200">
                <a:solidFill>
                  <a:srgbClr val="374151"/>
                </a:solidFill>
                <a:ea typeface="+mn-lt"/>
                <a:cs typeface="+mn-lt"/>
              </a:rPr>
              <a:t>Neural networks excel at pattern identification but require substantial data, which may not be available for monthly forecasts.</a:t>
            </a:r>
          </a:p>
          <a:p>
            <a:pPr marL="171450" indent="-171450">
              <a:buFont typeface="Wingdings"/>
              <a:buChar char="§"/>
            </a:pPr>
            <a:r>
              <a:rPr lang="en-US" sz="1200">
                <a:solidFill>
                  <a:srgbClr val="374151"/>
                </a:solidFill>
                <a:ea typeface="+mn-lt"/>
                <a:cs typeface="+mn-lt"/>
              </a:rPr>
              <a:t>Automated analysis of existing data can quickly identify models to reject without the need for further testing.</a:t>
            </a:r>
          </a:p>
          <a:p>
            <a:pPr marL="171450" indent="-171450">
              <a:buFont typeface="Wingdings"/>
              <a:buChar char="§"/>
            </a:pPr>
            <a:r>
              <a:rPr lang="en-US" sz="1200" b="1">
                <a:solidFill>
                  <a:srgbClr val="213154"/>
                </a:solidFill>
                <a:ea typeface="Calibri"/>
                <a:cs typeface="Calibri"/>
              </a:rPr>
              <a:t>Like in Harris,  HighRadius Rivanna AI Platform relies on Regression  and classification done using Decision Trees and Random Forest methods.</a:t>
            </a:r>
          </a:p>
        </p:txBody>
      </p:sp>
      <p:graphicFrame>
        <p:nvGraphicFramePr>
          <p:cNvPr id="2299" name="TextBox 151">
            <a:extLst>
              <a:ext uri="{FF2B5EF4-FFF2-40B4-BE49-F238E27FC236}">
                <a16:creationId xmlns:a16="http://schemas.microsoft.com/office/drawing/2014/main" id="{6F09DDA4-E3D1-2926-FAB5-563030C215F8}"/>
              </a:ext>
            </a:extLst>
          </p:cNvPr>
          <p:cNvGraphicFramePr/>
          <p:nvPr>
            <p:extLst>
              <p:ext uri="{D42A27DB-BD31-4B8C-83A1-F6EECF244321}">
                <p14:modId xmlns:p14="http://schemas.microsoft.com/office/powerpoint/2010/main" val="1877074669"/>
              </p:ext>
            </p:extLst>
          </p:nvPr>
        </p:nvGraphicFramePr>
        <p:xfrm>
          <a:off x="6144072" y="3036328"/>
          <a:ext cx="6215265" cy="23249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6186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peech Bubble: Rectangle 69">
            <a:extLst>
              <a:ext uri="{FF2B5EF4-FFF2-40B4-BE49-F238E27FC236}">
                <a16:creationId xmlns:a16="http://schemas.microsoft.com/office/drawing/2014/main" id="{50D3BCEF-3E03-C877-A5F5-0C093F8458F6}"/>
              </a:ext>
            </a:extLst>
          </p:cNvPr>
          <p:cNvSpPr/>
          <p:nvPr/>
        </p:nvSpPr>
        <p:spPr>
          <a:xfrm rot="5400000">
            <a:off x="9905390" y="138974"/>
            <a:ext cx="1365232" cy="1999207"/>
          </a:xfrm>
          <a:prstGeom prst="wedgeRectCallout">
            <a:avLst/>
          </a:prstGeom>
          <a:solidFill>
            <a:schemeClr val="accent1">
              <a:lumMod val="40000"/>
              <a:lumOff val="60000"/>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063EBC94-9E9A-6492-401B-F9C6A408D901}"/>
              </a:ext>
            </a:extLst>
          </p:cNvPr>
          <p:cNvGrpSpPr/>
          <p:nvPr/>
        </p:nvGrpSpPr>
        <p:grpSpPr>
          <a:xfrm>
            <a:off x="580242" y="55992"/>
            <a:ext cx="8854886" cy="1982298"/>
            <a:chOff x="985120" y="3228381"/>
            <a:chExt cx="8854886" cy="1982298"/>
          </a:xfrm>
        </p:grpSpPr>
        <p:grpSp>
          <p:nvGrpSpPr>
            <p:cNvPr id="34" name="Group 33">
              <a:extLst>
                <a:ext uri="{FF2B5EF4-FFF2-40B4-BE49-F238E27FC236}">
                  <a16:creationId xmlns:a16="http://schemas.microsoft.com/office/drawing/2014/main" id="{1F59F747-5999-9F54-5E51-7034D704C2F2}"/>
                </a:ext>
              </a:extLst>
            </p:cNvPr>
            <p:cNvGrpSpPr/>
            <p:nvPr/>
          </p:nvGrpSpPr>
          <p:grpSpPr>
            <a:xfrm>
              <a:off x="985120" y="3228381"/>
              <a:ext cx="8854886" cy="1954502"/>
              <a:chOff x="985120" y="3228381"/>
              <a:chExt cx="8854886" cy="1954502"/>
            </a:xfrm>
          </p:grpSpPr>
          <p:grpSp>
            <p:nvGrpSpPr>
              <p:cNvPr id="44" name="Group 43">
                <a:extLst>
                  <a:ext uri="{FF2B5EF4-FFF2-40B4-BE49-F238E27FC236}">
                    <a16:creationId xmlns:a16="http://schemas.microsoft.com/office/drawing/2014/main" id="{B5397FE0-5C7F-C56B-A5FC-4522620CC506}"/>
                  </a:ext>
                </a:extLst>
              </p:cNvPr>
              <p:cNvGrpSpPr/>
              <p:nvPr/>
            </p:nvGrpSpPr>
            <p:grpSpPr>
              <a:xfrm>
                <a:off x="985120" y="3228381"/>
                <a:ext cx="8854886" cy="1954502"/>
                <a:chOff x="985120" y="3228381"/>
                <a:chExt cx="8854886" cy="1954502"/>
              </a:xfrm>
            </p:grpSpPr>
            <p:grpSp>
              <p:nvGrpSpPr>
                <p:cNvPr id="46" name="Group 45">
                  <a:extLst>
                    <a:ext uri="{FF2B5EF4-FFF2-40B4-BE49-F238E27FC236}">
                      <a16:creationId xmlns:a16="http://schemas.microsoft.com/office/drawing/2014/main" id="{782B75B5-0B47-0D06-263E-B006968FB847}"/>
                    </a:ext>
                  </a:extLst>
                </p:cNvPr>
                <p:cNvGrpSpPr/>
                <p:nvPr/>
              </p:nvGrpSpPr>
              <p:grpSpPr>
                <a:xfrm>
                  <a:off x="985120" y="3228381"/>
                  <a:ext cx="7325794" cy="1954502"/>
                  <a:chOff x="985120" y="3228381"/>
                  <a:chExt cx="7325794" cy="1954502"/>
                </a:xfrm>
              </p:grpSpPr>
              <p:grpSp>
                <p:nvGrpSpPr>
                  <p:cNvPr id="51" name="Group 50">
                    <a:extLst>
                      <a:ext uri="{FF2B5EF4-FFF2-40B4-BE49-F238E27FC236}">
                        <a16:creationId xmlns:a16="http://schemas.microsoft.com/office/drawing/2014/main" id="{3467AF61-5B63-3C04-01FD-AEBB23D40FAF}"/>
                      </a:ext>
                    </a:extLst>
                  </p:cNvPr>
                  <p:cNvGrpSpPr/>
                  <p:nvPr/>
                </p:nvGrpSpPr>
                <p:grpSpPr>
                  <a:xfrm>
                    <a:off x="985120" y="3228381"/>
                    <a:ext cx="7325794" cy="1954502"/>
                    <a:chOff x="985120" y="3228381"/>
                    <a:chExt cx="7325794" cy="1954502"/>
                  </a:xfrm>
                </p:grpSpPr>
                <p:sp>
                  <p:nvSpPr>
                    <p:cNvPr id="53" name="Flowchart: Connector 52">
                      <a:extLst>
                        <a:ext uri="{FF2B5EF4-FFF2-40B4-BE49-F238E27FC236}">
                          <a16:creationId xmlns:a16="http://schemas.microsoft.com/office/drawing/2014/main" id="{4A16FB98-7C15-31C7-C5B7-AA913B2FA043}"/>
                        </a:ext>
                      </a:extLst>
                    </p:cNvPr>
                    <p:cNvSpPr/>
                    <p:nvPr/>
                  </p:nvSpPr>
                  <p:spPr>
                    <a:xfrm>
                      <a:off x="4105571" y="322982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54" name="Group 53">
                      <a:extLst>
                        <a:ext uri="{FF2B5EF4-FFF2-40B4-BE49-F238E27FC236}">
                          <a16:creationId xmlns:a16="http://schemas.microsoft.com/office/drawing/2014/main" id="{DDA56D05-8D89-06D8-E241-45113B27AF8A}"/>
                        </a:ext>
                      </a:extLst>
                    </p:cNvPr>
                    <p:cNvGrpSpPr/>
                    <p:nvPr/>
                  </p:nvGrpSpPr>
                  <p:grpSpPr>
                    <a:xfrm>
                      <a:off x="985120" y="3254313"/>
                      <a:ext cx="2550560" cy="1928570"/>
                      <a:chOff x="985120" y="3254313"/>
                      <a:chExt cx="2550560" cy="1928570"/>
                    </a:xfrm>
                  </p:grpSpPr>
                  <p:sp>
                    <p:nvSpPr>
                      <p:cNvPr id="62" name="Flowchart: Connector 61">
                        <a:extLst>
                          <a:ext uri="{FF2B5EF4-FFF2-40B4-BE49-F238E27FC236}">
                            <a16:creationId xmlns:a16="http://schemas.microsoft.com/office/drawing/2014/main" id="{51CEEB03-3D6E-FD09-4796-616AF2BE7BA3}"/>
                          </a:ext>
                        </a:extLst>
                      </p:cNvPr>
                      <p:cNvSpPr/>
                      <p:nvPr/>
                    </p:nvSpPr>
                    <p:spPr>
                      <a:xfrm>
                        <a:off x="1170858" y="3254313"/>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3" name="Flowchart: Connector 62">
                        <a:extLst>
                          <a:ext uri="{FF2B5EF4-FFF2-40B4-BE49-F238E27FC236}">
                            <a16:creationId xmlns:a16="http://schemas.microsoft.com/office/drawing/2014/main" id="{E39871C6-781C-6118-D3B7-00CA71AB5A87}"/>
                          </a:ext>
                        </a:extLst>
                      </p:cNvPr>
                      <p:cNvSpPr/>
                      <p:nvPr/>
                    </p:nvSpPr>
                    <p:spPr>
                      <a:xfrm>
                        <a:off x="2671006" y="3254313"/>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64" name="Straight Arrow Connector 63">
                        <a:extLst>
                          <a:ext uri="{FF2B5EF4-FFF2-40B4-BE49-F238E27FC236}">
                            <a16:creationId xmlns:a16="http://schemas.microsoft.com/office/drawing/2014/main" id="{F3F1E28F-1C41-299C-EAB6-2BB4DCD30C98}"/>
                          </a:ext>
                        </a:extLst>
                      </p:cNvPr>
                      <p:cNvCxnSpPr>
                        <a:cxnSpLocks/>
                      </p:cNvCxnSpPr>
                      <p:nvPr/>
                    </p:nvCxnSpPr>
                    <p:spPr>
                      <a:xfrm>
                        <a:off x="1980495"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33">
                        <a:extLst>
                          <a:ext uri="{FF2B5EF4-FFF2-40B4-BE49-F238E27FC236}">
                            <a16:creationId xmlns:a16="http://schemas.microsoft.com/office/drawing/2014/main" id="{B4F0B057-7205-DC11-8C62-69EA2560FBA1}"/>
                          </a:ext>
                        </a:extLst>
                      </p:cNvPr>
                      <p:cNvSpPr txBox="1"/>
                      <p:nvPr/>
                    </p:nvSpPr>
                    <p:spPr>
                      <a:xfrm>
                        <a:off x="985120" y="3817347"/>
                        <a:ext cx="1465363"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t>REQUIREMENTS</a:t>
                        </a:r>
                        <a:endParaRPr lang="en-US" sz="900"/>
                      </a:p>
                      <a:p>
                        <a:pPr marL="171450" indent="-171450">
                          <a:buFont typeface="Arial"/>
                          <a:buChar char="•"/>
                        </a:pPr>
                        <a:r>
                          <a:rPr lang="en-IN" sz="900">
                            <a:cs typeface="Calibri"/>
                          </a:rPr>
                          <a:t>Analysis of Business Model</a:t>
                        </a:r>
                      </a:p>
                      <a:p>
                        <a:pPr marL="171450" indent="-171450">
                          <a:buFont typeface="Arial"/>
                          <a:buChar char="•"/>
                        </a:pPr>
                        <a:r>
                          <a:rPr lang="en-IN" sz="900">
                            <a:cs typeface="Calibri"/>
                          </a:rPr>
                          <a:t>Forecasting Categories</a:t>
                        </a:r>
                      </a:p>
                      <a:p>
                        <a:pPr marL="171450" indent="-171450">
                          <a:buFont typeface="Arial"/>
                          <a:buChar char="•"/>
                        </a:pPr>
                        <a:r>
                          <a:rPr lang="en-IN" sz="900" b="1">
                            <a:cs typeface="Calibri"/>
                          </a:rPr>
                          <a:t>Forecast Requirements</a:t>
                        </a:r>
                      </a:p>
                      <a:p>
                        <a:endParaRPr lang="en-IN" sz="900">
                          <a:cs typeface="Calibri"/>
                        </a:endParaRPr>
                      </a:p>
                    </p:txBody>
                  </p:sp>
                  <p:sp>
                    <p:nvSpPr>
                      <p:cNvPr id="66" name="TextBox 34">
                        <a:extLst>
                          <a:ext uri="{FF2B5EF4-FFF2-40B4-BE49-F238E27FC236}">
                            <a16:creationId xmlns:a16="http://schemas.microsoft.com/office/drawing/2014/main" id="{DEAFECE9-6D13-C4C6-0E9C-07B849227C6A}"/>
                          </a:ext>
                        </a:extLst>
                      </p:cNvPr>
                      <p:cNvSpPr txBox="1"/>
                      <p:nvPr/>
                    </p:nvSpPr>
                    <p:spPr>
                      <a:xfrm>
                        <a:off x="2426966" y="3813277"/>
                        <a:ext cx="1108714" cy="136960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DATA BASIS</a:t>
                        </a:r>
                      </a:p>
                      <a:p>
                        <a:pPr marL="171450" indent="-171450">
                          <a:buFont typeface="Arial"/>
                          <a:buChar char="•"/>
                        </a:pPr>
                        <a:r>
                          <a:rPr lang="en-IN" sz="900">
                            <a:cs typeface="Calibri"/>
                          </a:rPr>
                          <a:t>Identification of data needed &amp; available</a:t>
                        </a:r>
                      </a:p>
                      <a:p>
                        <a:pPr marL="171450" indent="-171450">
                          <a:buFont typeface="Arial"/>
                          <a:buChar char="•"/>
                        </a:pPr>
                        <a:r>
                          <a:rPr lang="en-IN" sz="900" b="1">
                            <a:cs typeface="Calibri"/>
                          </a:rPr>
                          <a:t>Data Import From Upstream systems</a:t>
                        </a:r>
                      </a:p>
                      <a:p>
                        <a:endParaRPr lang="en-IN" sz="1000">
                          <a:cs typeface="Calibri"/>
                        </a:endParaRPr>
                      </a:p>
                      <a:p>
                        <a:endParaRPr lang="en-IN" sz="1000">
                          <a:cs typeface="Calibri"/>
                        </a:endParaRPr>
                      </a:p>
                    </p:txBody>
                  </p:sp>
                </p:grpSp>
                <p:grpSp>
                  <p:nvGrpSpPr>
                    <p:cNvPr id="55" name="Group 54">
                      <a:extLst>
                        <a:ext uri="{FF2B5EF4-FFF2-40B4-BE49-F238E27FC236}">
                          <a16:creationId xmlns:a16="http://schemas.microsoft.com/office/drawing/2014/main" id="{D469E9E2-2A2D-338D-4973-B928B93F4DFD}"/>
                        </a:ext>
                      </a:extLst>
                    </p:cNvPr>
                    <p:cNvGrpSpPr/>
                    <p:nvPr/>
                  </p:nvGrpSpPr>
                  <p:grpSpPr>
                    <a:xfrm>
                      <a:off x="5171125" y="3228381"/>
                      <a:ext cx="3139789" cy="1598279"/>
                      <a:chOff x="5171125" y="3228381"/>
                      <a:chExt cx="3139789" cy="1598279"/>
                    </a:xfrm>
                  </p:grpSpPr>
                  <p:sp>
                    <p:nvSpPr>
                      <p:cNvPr id="57" name="Flowchart: Connector 56">
                        <a:extLst>
                          <a:ext uri="{FF2B5EF4-FFF2-40B4-BE49-F238E27FC236}">
                            <a16:creationId xmlns:a16="http://schemas.microsoft.com/office/drawing/2014/main" id="{366B5D2D-6520-DE6A-81C9-6868B2547EC2}"/>
                          </a:ext>
                        </a:extLst>
                      </p:cNvPr>
                      <p:cNvSpPr/>
                      <p:nvPr/>
                    </p:nvSpPr>
                    <p:spPr>
                      <a:xfrm>
                        <a:off x="5515414" y="322982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8" name="Flowchart: Connector 57">
                        <a:extLst>
                          <a:ext uri="{FF2B5EF4-FFF2-40B4-BE49-F238E27FC236}">
                            <a16:creationId xmlns:a16="http://schemas.microsoft.com/office/drawing/2014/main" id="{D950861A-2DC7-DB49-528F-240612183BD2}"/>
                          </a:ext>
                        </a:extLst>
                      </p:cNvPr>
                      <p:cNvSpPr/>
                      <p:nvPr/>
                    </p:nvSpPr>
                    <p:spPr>
                      <a:xfrm>
                        <a:off x="7108214" y="322838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59" name="Straight Arrow Connector 58">
                        <a:extLst>
                          <a:ext uri="{FF2B5EF4-FFF2-40B4-BE49-F238E27FC236}">
                            <a16:creationId xmlns:a16="http://schemas.microsoft.com/office/drawing/2014/main" id="{E058BAB1-9A66-00DC-314C-23CE44474200}"/>
                          </a:ext>
                        </a:extLst>
                      </p:cNvPr>
                      <p:cNvCxnSpPr>
                        <a:cxnSpLocks/>
                      </p:cNvCxnSpPr>
                      <p:nvPr/>
                    </p:nvCxnSpPr>
                    <p:spPr>
                      <a:xfrm>
                        <a:off x="6387594"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28">
                        <a:extLst>
                          <a:ext uri="{FF2B5EF4-FFF2-40B4-BE49-F238E27FC236}">
                            <a16:creationId xmlns:a16="http://schemas.microsoft.com/office/drawing/2014/main" id="{990DF815-D657-AAC5-D43D-DB2A5368389A}"/>
                          </a:ext>
                        </a:extLst>
                      </p:cNvPr>
                      <p:cNvSpPr txBox="1"/>
                      <p:nvPr/>
                    </p:nvSpPr>
                    <p:spPr>
                      <a:xfrm>
                        <a:off x="5171125" y="3762475"/>
                        <a:ext cx="1882312"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t>CALLIBRATION</a:t>
                        </a:r>
                      </a:p>
                      <a:p>
                        <a:pPr marL="171450" indent="-171450">
                          <a:buFont typeface="Arial"/>
                          <a:buChar char="•"/>
                        </a:pPr>
                        <a:r>
                          <a:rPr lang="en-IN" sz="900">
                            <a:cs typeface="Calibri"/>
                          </a:rPr>
                          <a:t>Automatic Determination of Seasonal effects, breaks in Trends &amp; public holiday effects</a:t>
                        </a:r>
                      </a:p>
                      <a:p>
                        <a:pPr marL="171450" indent="-171450">
                          <a:buFont typeface="Arial"/>
                          <a:buChar char="•"/>
                        </a:pPr>
                        <a:r>
                          <a:rPr lang="en-IN" sz="900">
                            <a:cs typeface="Calibri"/>
                          </a:rPr>
                          <a:t>Consideration of the specific influencing factors &amp; regular specific effects</a:t>
                        </a:r>
                      </a:p>
                    </p:txBody>
                  </p:sp>
                  <p:sp>
                    <p:nvSpPr>
                      <p:cNvPr id="61" name="TextBox 29">
                        <a:extLst>
                          <a:ext uri="{FF2B5EF4-FFF2-40B4-BE49-F238E27FC236}">
                            <a16:creationId xmlns:a16="http://schemas.microsoft.com/office/drawing/2014/main" id="{FAD6CC72-A098-7EFE-9032-7A5734B28045}"/>
                          </a:ext>
                        </a:extLst>
                      </p:cNvPr>
                      <p:cNvSpPr txBox="1"/>
                      <p:nvPr/>
                    </p:nvSpPr>
                    <p:spPr>
                      <a:xfrm>
                        <a:off x="6911032" y="3764831"/>
                        <a:ext cx="1399882"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VALIDATION</a:t>
                        </a:r>
                      </a:p>
                      <a:p>
                        <a:pPr marL="171450" indent="-171450">
                          <a:buFont typeface="Arial"/>
                          <a:buChar char="•"/>
                        </a:pPr>
                        <a:r>
                          <a:rPr lang="en-IN" sz="900">
                            <a:cs typeface="Calibri"/>
                          </a:rPr>
                          <a:t>Test forecast with every model</a:t>
                        </a:r>
                      </a:p>
                      <a:p>
                        <a:endParaRPr lang="en-IN" sz="900">
                          <a:cs typeface="Calibri"/>
                        </a:endParaRPr>
                      </a:p>
                      <a:p>
                        <a:pPr marL="171450" indent="-171450">
                          <a:buFont typeface="Arial"/>
                          <a:buChar char="•"/>
                        </a:pPr>
                        <a:r>
                          <a:rPr lang="en-IN" sz="900">
                            <a:cs typeface="Calibri"/>
                          </a:rPr>
                          <a:t>Selection of the best model based on least deviation</a:t>
                        </a:r>
                      </a:p>
                    </p:txBody>
                  </p:sp>
                </p:grpSp>
                <p:cxnSp>
                  <p:nvCxnSpPr>
                    <p:cNvPr id="56" name="Straight Arrow Connector 55">
                      <a:extLst>
                        <a:ext uri="{FF2B5EF4-FFF2-40B4-BE49-F238E27FC236}">
                          <a16:creationId xmlns:a16="http://schemas.microsoft.com/office/drawing/2014/main" id="{16B816D7-CF49-BCF5-8C3A-F7F70433DE60}"/>
                        </a:ext>
                      </a:extLst>
                    </p:cNvPr>
                    <p:cNvCxnSpPr>
                      <a:cxnSpLocks/>
                    </p:cNvCxnSpPr>
                    <p:nvPr/>
                  </p:nvCxnSpPr>
                  <p:spPr>
                    <a:xfrm rot="10800000" flipH="1" flipV="1">
                      <a:off x="3535680"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D5FB1A77-168D-99B0-F640-E0A90248DA68}"/>
                      </a:ext>
                    </a:extLst>
                  </p:cNvPr>
                  <p:cNvCxnSpPr>
                    <a:cxnSpLocks/>
                  </p:cNvCxnSpPr>
                  <p:nvPr/>
                </p:nvCxnSpPr>
                <p:spPr>
                  <a:xfrm>
                    <a:off x="4913654"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5338A32-FD50-4C5A-C6C0-6FFC79748F5B}"/>
                    </a:ext>
                  </a:extLst>
                </p:cNvPr>
                <p:cNvGrpSpPr/>
                <p:nvPr/>
              </p:nvGrpSpPr>
              <p:grpSpPr>
                <a:xfrm>
                  <a:off x="8237963" y="3251610"/>
                  <a:ext cx="1602043" cy="1792770"/>
                  <a:chOff x="8237963" y="3251610"/>
                  <a:chExt cx="1602043" cy="1792770"/>
                </a:xfrm>
              </p:grpSpPr>
              <p:sp>
                <p:nvSpPr>
                  <p:cNvPr id="49" name="Flowchart: Connector 48">
                    <a:extLst>
                      <a:ext uri="{FF2B5EF4-FFF2-40B4-BE49-F238E27FC236}">
                        <a16:creationId xmlns:a16="http://schemas.microsoft.com/office/drawing/2014/main" id="{F60924C8-FA23-D3D4-5F6B-FB5F4470075F}"/>
                      </a:ext>
                    </a:extLst>
                  </p:cNvPr>
                  <p:cNvSpPr/>
                  <p:nvPr/>
                </p:nvSpPr>
                <p:spPr>
                  <a:xfrm>
                    <a:off x="8661332" y="325161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0" name="TextBox 18">
                    <a:extLst>
                      <a:ext uri="{FF2B5EF4-FFF2-40B4-BE49-F238E27FC236}">
                        <a16:creationId xmlns:a16="http://schemas.microsoft.com/office/drawing/2014/main" id="{B55D1889-91B4-58B0-04AF-D4D673349FCC}"/>
                      </a:ext>
                    </a:extLst>
                  </p:cNvPr>
                  <p:cNvSpPr txBox="1"/>
                  <p:nvPr/>
                </p:nvSpPr>
                <p:spPr>
                  <a:xfrm>
                    <a:off x="8237963" y="3813274"/>
                    <a:ext cx="1602043" cy="123110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PREDICTION</a:t>
                    </a:r>
                  </a:p>
                  <a:p>
                    <a:pPr marL="171450" indent="-171450">
                      <a:buFont typeface="Arial"/>
                      <a:buChar char="•"/>
                    </a:pPr>
                    <a:r>
                      <a:rPr lang="en-IN" sz="900">
                        <a:cs typeface="Calibri"/>
                      </a:rPr>
                      <a:t>Preparation of Forecast</a:t>
                    </a:r>
                  </a:p>
                  <a:p>
                    <a:pPr marL="171450" indent="-171450">
                      <a:buFont typeface="Arial"/>
                      <a:buChar char="•"/>
                    </a:pPr>
                    <a:r>
                      <a:rPr lang="en-IN" sz="900">
                        <a:cs typeface="Calibri"/>
                      </a:rPr>
                      <a:t>Generation of the model reports with information about the influencing factors/estimated results</a:t>
                    </a:r>
                  </a:p>
                  <a:p>
                    <a:endParaRPr lang="en-IN" sz="1000">
                      <a:cs typeface="Calibri"/>
                    </a:endParaRPr>
                  </a:p>
                  <a:p>
                    <a:endParaRPr lang="en-IN" sz="1000">
                      <a:cs typeface="Calibri"/>
                    </a:endParaRPr>
                  </a:p>
                </p:txBody>
              </p:sp>
            </p:grpSp>
            <p:cxnSp>
              <p:nvCxnSpPr>
                <p:cNvPr id="48" name="Straight Arrow Connector 47">
                  <a:extLst>
                    <a:ext uri="{FF2B5EF4-FFF2-40B4-BE49-F238E27FC236}">
                      <a16:creationId xmlns:a16="http://schemas.microsoft.com/office/drawing/2014/main" id="{AD5B83F1-C3C9-4199-DC70-C4550889E4F5}"/>
                    </a:ext>
                  </a:extLst>
                </p:cNvPr>
                <p:cNvCxnSpPr>
                  <a:cxnSpLocks/>
                </p:cNvCxnSpPr>
                <p:nvPr/>
              </p:nvCxnSpPr>
              <p:spPr>
                <a:xfrm>
                  <a:off x="7951343" y="351098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TextBox 13">
                <a:extLst>
                  <a:ext uri="{FF2B5EF4-FFF2-40B4-BE49-F238E27FC236}">
                    <a16:creationId xmlns:a16="http://schemas.microsoft.com/office/drawing/2014/main" id="{6FDC7699-4DC7-0487-0CAE-A752E8512533}"/>
                  </a:ext>
                </a:extLst>
              </p:cNvPr>
              <p:cNvSpPr txBox="1"/>
              <p:nvPr/>
            </p:nvSpPr>
            <p:spPr>
              <a:xfrm>
                <a:off x="3760086" y="3811898"/>
                <a:ext cx="1575837" cy="12157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cs typeface="Calibri"/>
                  </a:rPr>
                  <a:t>DATA ANALYSIS</a:t>
                </a:r>
              </a:p>
              <a:p>
                <a:pPr marL="171450" indent="-171450">
                  <a:buFont typeface="Arial"/>
                  <a:buChar char="•"/>
                </a:pPr>
                <a:r>
                  <a:rPr lang="en-US" sz="900">
                    <a:cs typeface="Calibri"/>
                  </a:rPr>
                  <a:t>Analysis of Data Basis</a:t>
                </a:r>
              </a:p>
              <a:p>
                <a:pPr marL="171450" indent="-171450">
                  <a:buFont typeface="Arial"/>
                  <a:buChar char="•"/>
                </a:pPr>
                <a:r>
                  <a:rPr lang="en-US" sz="900">
                    <a:cs typeface="Calibri"/>
                  </a:rPr>
                  <a:t>Adjustment for data outliers</a:t>
                </a:r>
              </a:p>
              <a:p>
                <a:pPr marL="171450" indent="-171450">
                  <a:buFont typeface="Arial"/>
                  <a:buChar char="•"/>
                </a:pPr>
                <a:r>
                  <a:rPr lang="en-US" sz="900">
                    <a:cs typeface="Calibri"/>
                  </a:rPr>
                  <a:t>Determination &amp; modelling of </a:t>
                </a:r>
                <a:r>
                  <a:rPr lang="en-US" sz="900" b="1">
                    <a:cs typeface="Calibri"/>
                  </a:rPr>
                  <a:t>specific influencing factors</a:t>
                </a:r>
              </a:p>
              <a:p>
                <a:endParaRPr lang="en-US" sz="1000">
                  <a:cs typeface="Calibri"/>
                </a:endParaRPr>
              </a:p>
            </p:txBody>
          </p:sp>
        </p:grpSp>
        <p:sp>
          <p:nvSpPr>
            <p:cNvPr id="35" name="Arrow: Bent-Up 34">
              <a:extLst>
                <a:ext uri="{FF2B5EF4-FFF2-40B4-BE49-F238E27FC236}">
                  <a16:creationId xmlns:a16="http://schemas.microsoft.com/office/drawing/2014/main" id="{A96E8867-44DF-DAC2-571F-DAD873D3BFF2}"/>
                </a:ext>
              </a:extLst>
            </p:cNvPr>
            <p:cNvSpPr/>
            <p:nvPr/>
          </p:nvSpPr>
          <p:spPr>
            <a:xfrm flipH="1">
              <a:off x="5661625" y="4772477"/>
              <a:ext cx="3242662" cy="264500"/>
            </a:xfrm>
            <a:prstGeom prst="bentUpArrow">
              <a:avLst>
                <a:gd name="adj1" fmla="val 10049"/>
                <a:gd name="adj2" fmla="val 25000"/>
                <a:gd name="adj3" fmla="val 4849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6" name="Rectangle 35">
              <a:extLst>
                <a:ext uri="{FF2B5EF4-FFF2-40B4-BE49-F238E27FC236}">
                  <a16:creationId xmlns:a16="http://schemas.microsoft.com/office/drawing/2014/main" id="{FE6AA0A8-ED7B-A61C-40A0-F0B7652CD0B6}"/>
                </a:ext>
              </a:extLst>
            </p:cNvPr>
            <p:cNvSpPr/>
            <p:nvPr/>
          </p:nvSpPr>
          <p:spPr>
            <a:xfrm>
              <a:off x="6341409" y="4824304"/>
              <a:ext cx="2121502" cy="38637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Retrain model with Feedback loop / Ongoing optimization</a:t>
              </a:r>
              <a:endParaRPr lang="en-IN" sz="1200"/>
            </a:p>
          </p:txBody>
        </p:sp>
        <p:sp>
          <p:nvSpPr>
            <p:cNvPr id="37" name="Rectangle 36">
              <a:extLst>
                <a:ext uri="{FF2B5EF4-FFF2-40B4-BE49-F238E27FC236}">
                  <a16:creationId xmlns:a16="http://schemas.microsoft.com/office/drawing/2014/main" id="{55976B47-B8FE-1D83-8B9D-5CEC8CCDC517}"/>
                </a:ext>
              </a:extLst>
            </p:cNvPr>
            <p:cNvSpPr/>
            <p:nvPr/>
          </p:nvSpPr>
          <p:spPr>
            <a:xfrm>
              <a:off x="3852074" y="4993580"/>
              <a:ext cx="1108714" cy="21709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t>New data basis</a:t>
              </a:r>
              <a:endParaRPr lang="en-IN" sz="1100"/>
            </a:p>
          </p:txBody>
        </p:sp>
        <p:pic>
          <p:nvPicPr>
            <p:cNvPr id="38" name="Graphic 26" descr="Table outline">
              <a:extLst>
                <a:ext uri="{FF2B5EF4-FFF2-40B4-BE49-F238E27FC236}">
                  <a16:creationId xmlns:a16="http://schemas.microsoft.com/office/drawing/2014/main" id="{263C7E60-5A5F-A367-F23E-3B4F42776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5543" y="3279225"/>
              <a:ext cx="406400" cy="391886"/>
            </a:xfrm>
            <a:prstGeom prst="rect">
              <a:avLst/>
            </a:prstGeom>
          </p:spPr>
        </p:pic>
        <p:pic>
          <p:nvPicPr>
            <p:cNvPr id="39" name="Graphic 27" descr="Bar graph with upward trend with solid fill">
              <a:extLst>
                <a:ext uri="{FF2B5EF4-FFF2-40B4-BE49-F238E27FC236}">
                  <a16:creationId xmlns:a16="http://schemas.microsoft.com/office/drawing/2014/main" id="{C9F2F20A-C522-C105-7959-C6B87F36E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1144" y="3351797"/>
              <a:ext cx="319315" cy="312059"/>
            </a:xfrm>
            <a:prstGeom prst="rect">
              <a:avLst/>
            </a:prstGeom>
          </p:spPr>
        </p:pic>
        <p:pic>
          <p:nvPicPr>
            <p:cNvPr id="40" name="Graphic 20" descr="Cheers outline">
              <a:extLst>
                <a:ext uri="{FF2B5EF4-FFF2-40B4-BE49-F238E27FC236}">
                  <a16:creationId xmlns:a16="http://schemas.microsoft.com/office/drawing/2014/main" id="{0818DE85-588E-21E6-11D3-9284207982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1853" y="3328349"/>
              <a:ext cx="410138" cy="410137"/>
            </a:xfrm>
            <a:prstGeom prst="rect">
              <a:avLst/>
            </a:prstGeom>
          </p:spPr>
        </p:pic>
        <p:pic>
          <p:nvPicPr>
            <p:cNvPr id="41" name="Graphic 22" descr="Database with solid fill">
              <a:extLst>
                <a:ext uri="{FF2B5EF4-FFF2-40B4-BE49-F238E27FC236}">
                  <a16:creationId xmlns:a16="http://schemas.microsoft.com/office/drawing/2014/main" id="{B184168B-A74A-A59E-269C-0AD29E6D43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57714" y="3330803"/>
              <a:ext cx="355601" cy="370115"/>
            </a:xfrm>
            <a:prstGeom prst="rect">
              <a:avLst/>
            </a:prstGeom>
          </p:spPr>
        </p:pic>
        <p:pic>
          <p:nvPicPr>
            <p:cNvPr id="42" name="Graphic 24" descr="Research with solid fill">
              <a:extLst>
                <a:ext uri="{FF2B5EF4-FFF2-40B4-BE49-F238E27FC236}">
                  <a16:creationId xmlns:a16="http://schemas.microsoft.com/office/drawing/2014/main" id="{F0295DF5-4A87-3BF7-E094-B07D95F7F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01885" y="3330805"/>
              <a:ext cx="290288" cy="297545"/>
            </a:xfrm>
            <a:prstGeom prst="rect">
              <a:avLst/>
            </a:prstGeom>
          </p:spPr>
        </p:pic>
        <p:pic>
          <p:nvPicPr>
            <p:cNvPr id="43" name="Graphic 25" descr="Bar chart with solid fill">
              <a:extLst>
                <a:ext uri="{FF2B5EF4-FFF2-40B4-BE49-F238E27FC236}">
                  <a16:creationId xmlns:a16="http://schemas.microsoft.com/office/drawing/2014/main" id="{F7D04CE1-E8FF-5127-FB2A-D1ACA4DD4F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1543" y="3330804"/>
              <a:ext cx="312059" cy="319316"/>
            </a:xfrm>
            <a:prstGeom prst="rect">
              <a:avLst/>
            </a:prstGeom>
          </p:spPr>
        </p:pic>
      </p:grpSp>
      <p:cxnSp>
        <p:nvCxnSpPr>
          <p:cNvPr id="67" name="Straight Connector 66">
            <a:extLst>
              <a:ext uri="{FF2B5EF4-FFF2-40B4-BE49-F238E27FC236}">
                <a16:creationId xmlns:a16="http://schemas.microsoft.com/office/drawing/2014/main" id="{0D26C7E6-AEDA-89C3-D427-F12E2F1C6E60}"/>
              </a:ext>
            </a:extLst>
          </p:cNvPr>
          <p:cNvCxnSpPr>
            <a:cxnSpLocks/>
          </p:cNvCxnSpPr>
          <p:nvPr/>
        </p:nvCxnSpPr>
        <p:spPr>
          <a:xfrm>
            <a:off x="8499409" y="1519219"/>
            <a:ext cx="0" cy="333810"/>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52DBE80-DA8C-391D-6BEC-4BF3ED166FF1}"/>
              </a:ext>
            </a:extLst>
          </p:cNvPr>
          <p:cNvSpPr txBox="1"/>
          <p:nvPr/>
        </p:nvSpPr>
        <p:spPr>
          <a:xfrm>
            <a:off x="9595945" y="569677"/>
            <a:ext cx="1991665" cy="1015663"/>
          </a:xfrm>
          <a:prstGeom prst="rect">
            <a:avLst/>
          </a:prstGeom>
          <a:noFill/>
        </p:spPr>
        <p:txBody>
          <a:bodyPr wrap="square">
            <a:spAutoFit/>
          </a:bodyPr>
          <a:lstStyle/>
          <a:p>
            <a:r>
              <a:rPr lang="en-US" sz="1200"/>
              <a:t>An overview of the process: from preparation work to the first forecast: The first step involves tasks which the system later performs itself.</a:t>
            </a:r>
            <a:endParaRPr lang="en-IN" sz="1200"/>
          </a:p>
        </p:txBody>
      </p:sp>
      <p:graphicFrame>
        <p:nvGraphicFramePr>
          <p:cNvPr id="68" name="TextBox 1">
            <a:extLst>
              <a:ext uri="{FF2B5EF4-FFF2-40B4-BE49-F238E27FC236}">
                <a16:creationId xmlns:a16="http://schemas.microsoft.com/office/drawing/2014/main" id="{93A34F54-5D3E-1050-1B7C-D5A4F5F17831}"/>
              </a:ext>
            </a:extLst>
          </p:cNvPr>
          <p:cNvGraphicFramePr/>
          <p:nvPr>
            <p:extLst>
              <p:ext uri="{D42A27DB-BD31-4B8C-83A1-F6EECF244321}">
                <p14:modId xmlns:p14="http://schemas.microsoft.com/office/powerpoint/2010/main" val="3032009059"/>
              </p:ext>
            </p:extLst>
          </p:nvPr>
        </p:nvGraphicFramePr>
        <p:xfrm>
          <a:off x="216266" y="3562821"/>
          <a:ext cx="4411505" cy="29462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10" name="TextBox 109">
            <a:extLst>
              <a:ext uri="{FF2B5EF4-FFF2-40B4-BE49-F238E27FC236}">
                <a16:creationId xmlns:a16="http://schemas.microsoft.com/office/drawing/2014/main" id="{D678B115-2AE8-2157-7AC2-7652CD29CD45}"/>
              </a:ext>
            </a:extLst>
          </p:cNvPr>
          <p:cNvSpPr txBox="1"/>
          <p:nvPr/>
        </p:nvSpPr>
        <p:spPr>
          <a:xfrm>
            <a:off x="164041" y="3124729"/>
            <a:ext cx="44582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ighlight>
                  <a:srgbClr val="FFFF00"/>
                </a:highlight>
                <a:ea typeface="Calibri"/>
                <a:cs typeface="Calibri"/>
              </a:rPr>
              <a:t>Expected Benefits with AI enabled cash forecasting</a:t>
            </a:r>
            <a:r>
              <a:rPr lang="en-US" sz="1400">
                <a:highlight>
                  <a:srgbClr val="FFFF00"/>
                </a:highlight>
                <a:ea typeface="Calibri"/>
                <a:cs typeface="Calibri"/>
              </a:rPr>
              <a:t> </a:t>
            </a:r>
            <a:endParaRPr lang="en-US">
              <a:highlight>
                <a:srgbClr val="FFFF00"/>
              </a:highlight>
            </a:endParaRPr>
          </a:p>
        </p:txBody>
      </p:sp>
      <p:sp>
        <p:nvSpPr>
          <p:cNvPr id="111" name="TextBox 110">
            <a:extLst>
              <a:ext uri="{FF2B5EF4-FFF2-40B4-BE49-F238E27FC236}">
                <a16:creationId xmlns:a16="http://schemas.microsoft.com/office/drawing/2014/main" id="{2F3E38DF-339F-0670-E0BD-DF58EE13C310}"/>
              </a:ext>
            </a:extLst>
          </p:cNvPr>
          <p:cNvSpPr txBox="1"/>
          <p:nvPr/>
        </p:nvSpPr>
        <p:spPr>
          <a:xfrm>
            <a:off x="7825317" y="2269067"/>
            <a:ext cx="4108450" cy="21459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The modeled solution gathers all of the relevant information in a report which is generated along with the forecast data:</a:t>
            </a:r>
            <a:endParaRPr lang="en-US" sz="1200">
              <a:ea typeface="Calibri"/>
              <a:cs typeface="Calibri"/>
            </a:endParaRPr>
          </a:p>
          <a:p>
            <a:pPr>
              <a:buChar char="•"/>
            </a:pPr>
            <a:r>
              <a:rPr lang="en-US" sz="1200"/>
              <a:t>Predictions broken down into individual components per influencing factor given in the below graph</a:t>
            </a:r>
            <a:endParaRPr lang="en-US" sz="1200">
              <a:ea typeface="Calibri"/>
              <a:cs typeface="Calibri"/>
            </a:endParaRPr>
          </a:p>
          <a:p>
            <a:pPr>
              <a:buChar char="•"/>
            </a:pPr>
            <a:r>
              <a:rPr lang="en-US" sz="1200"/>
              <a:t>The scale and statistical significance of the individual factors</a:t>
            </a:r>
            <a:endParaRPr lang="en-US" sz="1200">
              <a:ea typeface="Calibri"/>
              <a:cs typeface="Calibri"/>
            </a:endParaRPr>
          </a:p>
          <a:p>
            <a:pPr>
              <a:buChar char="•"/>
            </a:pPr>
            <a:r>
              <a:rPr lang="en-US" sz="1200"/>
              <a:t>The granulation of seasonal modelling</a:t>
            </a:r>
            <a:endParaRPr lang="en-US" sz="1200">
              <a:ea typeface="Calibri"/>
              <a:cs typeface="Calibri"/>
            </a:endParaRPr>
          </a:p>
          <a:p>
            <a:pPr>
              <a:buChar char="•"/>
            </a:pPr>
            <a:r>
              <a:rPr lang="en-US" sz="1200"/>
              <a:t>Identified breaks in trends</a:t>
            </a:r>
            <a:endParaRPr lang="en-US" sz="1200">
              <a:ea typeface="Calibri"/>
              <a:cs typeface="Calibri"/>
            </a:endParaRPr>
          </a:p>
          <a:p>
            <a:pPr>
              <a:buChar char="•"/>
            </a:pPr>
            <a:r>
              <a:rPr lang="en-US" sz="1200"/>
              <a:t>The distribution of residuals (estimation errors)</a:t>
            </a:r>
            <a:endParaRPr lang="en-US" sz="1200">
              <a:ea typeface="Calibri"/>
              <a:cs typeface="Calibri"/>
            </a:endParaRPr>
          </a:p>
          <a:p>
            <a:pPr>
              <a:buChar char="•"/>
            </a:pPr>
            <a:r>
              <a:rPr lang="en-US" sz="1200"/>
              <a:t>Statistical test results (e.g. heteroscedasticity, autocorrelation, etc.)</a:t>
            </a:r>
            <a:endParaRPr lang="en-US" sz="1200">
              <a:ea typeface="Calibri"/>
              <a:cs typeface="Calibri"/>
            </a:endParaRPr>
          </a:p>
          <a:p>
            <a:pPr>
              <a:buChar char="•"/>
            </a:pPr>
            <a:r>
              <a:rPr lang="en-US" sz="1200"/>
              <a:t>Automatic pre-identification of potential outliers</a:t>
            </a:r>
            <a:endParaRPr lang="en-US" sz="1200">
              <a:ea typeface="Calibri"/>
              <a:cs typeface="Calibri"/>
            </a:endParaRPr>
          </a:p>
        </p:txBody>
      </p:sp>
      <p:pic>
        <p:nvPicPr>
          <p:cNvPr id="112" name="Picture 112" descr="A picture containing text, diagram, line, plot&#10;&#10;Description automatically generated">
            <a:extLst>
              <a:ext uri="{FF2B5EF4-FFF2-40B4-BE49-F238E27FC236}">
                <a16:creationId xmlns:a16="http://schemas.microsoft.com/office/drawing/2014/main" id="{15F1E8FD-3B1A-D3BA-48EA-8F2332FE2548}"/>
              </a:ext>
            </a:extLst>
          </p:cNvPr>
          <p:cNvPicPr>
            <a:picLocks noChangeAspect="1"/>
          </p:cNvPicPr>
          <p:nvPr/>
        </p:nvPicPr>
        <p:blipFill>
          <a:blip r:embed="rId19"/>
          <a:stretch>
            <a:fillRect/>
          </a:stretch>
        </p:blipFill>
        <p:spPr>
          <a:xfrm>
            <a:off x="7677150" y="4529500"/>
            <a:ext cx="4404783" cy="2275749"/>
          </a:xfrm>
          <a:prstGeom prst="rect">
            <a:avLst/>
          </a:prstGeom>
        </p:spPr>
      </p:pic>
      <p:sp>
        <p:nvSpPr>
          <p:cNvPr id="113" name="TextBox 112">
            <a:extLst>
              <a:ext uri="{FF2B5EF4-FFF2-40B4-BE49-F238E27FC236}">
                <a16:creationId xmlns:a16="http://schemas.microsoft.com/office/drawing/2014/main" id="{F497E548-4343-7E10-2B29-DC39B62D6BDB}"/>
              </a:ext>
            </a:extLst>
          </p:cNvPr>
          <p:cNvSpPr txBox="1"/>
          <p:nvPr/>
        </p:nvSpPr>
        <p:spPr>
          <a:xfrm>
            <a:off x="4724400" y="3210983"/>
            <a:ext cx="29442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00FF"/>
                </a:highlight>
              </a:rPr>
              <a:t>The provided information aids treasurers in comprehending the generation of forecast figures, enabling them to identify errors and comprehend the factors behind sudden changes, thereby facilitating transparency and ease of checks.</a:t>
            </a:r>
          </a:p>
        </p:txBody>
      </p:sp>
      <p:sp>
        <p:nvSpPr>
          <p:cNvPr id="114" name="Arrow: Curved Right 113">
            <a:extLst>
              <a:ext uri="{FF2B5EF4-FFF2-40B4-BE49-F238E27FC236}">
                <a16:creationId xmlns:a16="http://schemas.microsoft.com/office/drawing/2014/main" id="{BAA0C699-2EDF-2791-99D0-20D6BE12570F}"/>
              </a:ext>
            </a:extLst>
          </p:cNvPr>
          <p:cNvSpPr/>
          <p:nvPr/>
        </p:nvSpPr>
        <p:spPr>
          <a:xfrm>
            <a:off x="6604000" y="4225395"/>
            <a:ext cx="624416" cy="9736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7311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Rounded Corners 248">
            <a:extLst>
              <a:ext uri="{FF2B5EF4-FFF2-40B4-BE49-F238E27FC236}">
                <a16:creationId xmlns:a16="http://schemas.microsoft.com/office/drawing/2014/main" id="{7FF1AD42-2F52-3606-CA0C-32561F33F179}"/>
              </a:ext>
            </a:extLst>
          </p:cNvPr>
          <p:cNvSpPr/>
          <p:nvPr/>
        </p:nvSpPr>
        <p:spPr>
          <a:xfrm>
            <a:off x="8334497" y="520085"/>
            <a:ext cx="2204065" cy="428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rgbClr val="FFFF00"/>
              </a:solidFill>
              <a:ea typeface="Calibri"/>
              <a:cs typeface="Calibri"/>
            </a:endParaRPr>
          </a:p>
          <a:p>
            <a:r>
              <a:rPr lang="en-US" sz="1400" b="1">
                <a:solidFill>
                  <a:srgbClr val="FFFF00"/>
                </a:solidFill>
                <a:ea typeface="Calibri"/>
                <a:cs typeface="Calibri"/>
              </a:rPr>
              <a:t>Major challenges in Harris</a:t>
            </a:r>
          </a:p>
          <a:p>
            <a:pPr algn="ctr"/>
            <a:endParaRPr lang="en-US">
              <a:solidFill>
                <a:srgbClr val="FFFFFF"/>
              </a:solidFill>
              <a:ea typeface="Calibri"/>
              <a:cs typeface="Calibri"/>
            </a:endParaRPr>
          </a:p>
        </p:txBody>
      </p:sp>
      <p:graphicFrame>
        <p:nvGraphicFramePr>
          <p:cNvPr id="358" name="Table 358">
            <a:extLst>
              <a:ext uri="{FF2B5EF4-FFF2-40B4-BE49-F238E27FC236}">
                <a16:creationId xmlns:a16="http://schemas.microsoft.com/office/drawing/2014/main" id="{7267F697-81D7-D05B-8D2B-9B1EC9117AEC}"/>
              </a:ext>
            </a:extLst>
          </p:cNvPr>
          <p:cNvGraphicFramePr>
            <a:graphicFrameLocks noGrp="1"/>
          </p:cNvGraphicFramePr>
          <p:nvPr>
            <p:extLst>
              <p:ext uri="{D42A27DB-BD31-4B8C-83A1-F6EECF244321}">
                <p14:modId xmlns:p14="http://schemas.microsoft.com/office/powerpoint/2010/main" val="1517644764"/>
              </p:ext>
            </p:extLst>
          </p:nvPr>
        </p:nvGraphicFramePr>
        <p:xfrm>
          <a:off x="7423546" y="972343"/>
          <a:ext cx="4612573" cy="1341120"/>
        </p:xfrm>
        <a:graphic>
          <a:graphicData uri="http://schemas.openxmlformats.org/drawingml/2006/table">
            <a:tbl>
              <a:tblPr firstRow="1" bandRow="1">
                <a:tableStyleId>{5C22544A-7EE6-4342-B048-85BDC9FD1C3A}</a:tableStyleId>
              </a:tblPr>
              <a:tblGrid>
                <a:gridCol w="1942597">
                  <a:extLst>
                    <a:ext uri="{9D8B030D-6E8A-4147-A177-3AD203B41FA5}">
                      <a16:colId xmlns:a16="http://schemas.microsoft.com/office/drawing/2014/main" val="2418117915"/>
                    </a:ext>
                  </a:extLst>
                </a:gridCol>
                <a:gridCol w="2669976">
                  <a:extLst>
                    <a:ext uri="{9D8B030D-6E8A-4147-A177-3AD203B41FA5}">
                      <a16:colId xmlns:a16="http://schemas.microsoft.com/office/drawing/2014/main" val="1996578319"/>
                    </a:ext>
                  </a:extLst>
                </a:gridCol>
              </a:tblGrid>
              <a:tr h="421537">
                <a:tc>
                  <a:txBody>
                    <a:bodyPr/>
                    <a:lstStyle/>
                    <a:p>
                      <a:pPr marL="285750" marR="0" indent="-285750" algn="l">
                        <a:lnSpc>
                          <a:spcPct val="100000"/>
                        </a:lnSpc>
                        <a:spcBef>
                          <a:spcPts val="0"/>
                        </a:spcBef>
                        <a:spcAft>
                          <a:spcPts val="0"/>
                        </a:spcAft>
                        <a:buClr>
                          <a:srgbClr val="FFFFFF"/>
                        </a:buClr>
                        <a:buFont typeface="Arial,Sans-Serif"/>
                        <a:buChar char="•"/>
                      </a:pPr>
                      <a:r>
                        <a:rPr lang="en-US" sz="1000" b="0" i="0" u="none" strike="noStrike" noProof="0">
                          <a:solidFill>
                            <a:schemeClr val="accent5">
                              <a:lumMod val="40000"/>
                              <a:lumOff val="60000"/>
                            </a:schemeClr>
                          </a:solidFill>
                          <a:latin typeface="Calibri"/>
                        </a:rPr>
                        <a:t>Indirect Forecasting method with Low Accuracy</a:t>
                      </a:r>
                    </a:p>
                  </a:txBody>
                  <a:tcPr/>
                </a:tc>
                <a:tc>
                  <a:txBody>
                    <a:bodyPr/>
                    <a:lstStyle/>
                    <a:p>
                      <a:pPr marL="285750" marR="0" lvl="0" indent="-285750" algn="l">
                        <a:lnSpc>
                          <a:spcPct val="100000"/>
                        </a:lnSpc>
                        <a:spcBef>
                          <a:spcPts val="0"/>
                        </a:spcBef>
                        <a:spcAft>
                          <a:spcPts val="0"/>
                        </a:spcAft>
                        <a:buClr>
                          <a:srgbClr val="FFFFFF"/>
                        </a:buClr>
                        <a:buFont typeface="Arial,Sans-Serif"/>
                        <a:buChar char="•"/>
                      </a:pPr>
                      <a:r>
                        <a:rPr lang="en-US" sz="1000" b="0" i="0" u="none" strike="noStrike" noProof="0">
                          <a:solidFill>
                            <a:schemeClr val="accent5">
                              <a:lumMod val="40000"/>
                              <a:lumOff val="60000"/>
                            </a:schemeClr>
                          </a:solidFill>
                          <a:latin typeface="Calibri"/>
                        </a:rPr>
                        <a:t>Complex Process was time consuming</a:t>
                      </a:r>
                    </a:p>
                    <a:p>
                      <a:pPr lvl="0">
                        <a:buNone/>
                      </a:pPr>
                      <a:endParaRPr lang="en-US">
                        <a:solidFill>
                          <a:schemeClr val="accent5">
                            <a:lumMod val="40000"/>
                            <a:lumOff val="60000"/>
                          </a:schemeClr>
                        </a:solidFill>
                      </a:endParaRPr>
                    </a:p>
                  </a:txBody>
                  <a:tcPr/>
                </a:tc>
                <a:extLst>
                  <a:ext uri="{0D108BD9-81ED-4DB2-BD59-A6C34878D82A}">
                    <a16:rowId xmlns:a16="http://schemas.microsoft.com/office/drawing/2014/main" val="3715405846"/>
                  </a:ext>
                </a:extLst>
              </a:tr>
              <a:tr h="821531">
                <a:tc>
                  <a:txBody>
                    <a:bodyPr/>
                    <a:lstStyle/>
                    <a:p>
                      <a:pPr marL="285750" marR="0" lvl="0" indent="-285750" algn="l">
                        <a:lnSpc>
                          <a:spcPct val="100000"/>
                        </a:lnSpc>
                        <a:spcBef>
                          <a:spcPts val="0"/>
                        </a:spcBef>
                        <a:spcAft>
                          <a:spcPts val="0"/>
                        </a:spcAft>
                        <a:buClr>
                          <a:srgbClr val="000000"/>
                        </a:buClr>
                        <a:buFont typeface="Arial,Sans-Serif"/>
                        <a:buChar char="•"/>
                      </a:pPr>
                      <a:r>
                        <a:rPr lang="en-US" sz="1000" b="0" i="0" u="none" strike="noStrike" noProof="0">
                          <a:solidFill>
                            <a:schemeClr val="accent5">
                              <a:lumMod val="75000"/>
                            </a:schemeClr>
                          </a:solidFill>
                          <a:latin typeface="Calibri"/>
                        </a:rPr>
                        <a:t>Inefficient Data gathering process. Low Visibility into Future Cash Positions</a:t>
                      </a:r>
                      <a:endParaRPr lang="en-US" sz="1000">
                        <a:solidFill>
                          <a:schemeClr val="accent5">
                            <a:lumMod val="75000"/>
                          </a:schemeClr>
                        </a:solidFill>
                      </a:endParaRPr>
                    </a:p>
                    <a:p>
                      <a:pPr lvl="0">
                        <a:buNone/>
                      </a:pPr>
                      <a:endParaRPr lang="en-US">
                        <a:solidFill>
                          <a:schemeClr val="accent5">
                            <a:lumMod val="75000"/>
                          </a:schemeClr>
                        </a:solidFill>
                      </a:endParaRPr>
                    </a:p>
                  </a:txBody>
                  <a:tcPr/>
                </a:tc>
                <a:tc>
                  <a:txBody>
                    <a:bodyPr/>
                    <a:lstStyle/>
                    <a:p>
                      <a:pPr marL="285750" marR="0" lvl="0" indent="-285750" algn="l">
                        <a:lnSpc>
                          <a:spcPct val="100000"/>
                        </a:lnSpc>
                        <a:spcBef>
                          <a:spcPts val="0"/>
                        </a:spcBef>
                        <a:spcAft>
                          <a:spcPts val="0"/>
                        </a:spcAft>
                        <a:buClr>
                          <a:srgbClr val="000000"/>
                        </a:buClr>
                        <a:buFont typeface="Arial,Sans-Serif"/>
                        <a:buChar char="•"/>
                      </a:pPr>
                      <a:r>
                        <a:rPr lang="en-US" sz="1000" b="0" i="0" u="none" strike="noStrike" noProof="0">
                          <a:solidFill>
                            <a:schemeClr val="accent5">
                              <a:lumMod val="75000"/>
                            </a:schemeClr>
                          </a:solidFill>
                          <a:latin typeface="Calibri"/>
                        </a:rPr>
                        <a:t>Difficulty in meeting  short term objectives using Single forecast horizon </a:t>
                      </a:r>
                    </a:p>
                    <a:p>
                      <a:pPr lvl="0">
                        <a:buNone/>
                      </a:pPr>
                      <a:endParaRPr lang="en-US">
                        <a:solidFill>
                          <a:schemeClr val="accent5">
                            <a:lumMod val="75000"/>
                          </a:schemeClr>
                        </a:solidFill>
                      </a:endParaRPr>
                    </a:p>
                  </a:txBody>
                  <a:tcPr/>
                </a:tc>
                <a:extLst>
                  <a:ext uri="{0D108BD9-81ED-4DB2-BD59-A6C34878D82A}">
                    <a16:rowId xmlns:a16="http://schemas.microsoft.com/office/drawing/2014/main" val="134880614"/>
                  </a:ext>
                </a:extLst>
              </a:tr>
            </a:tbl>
          </a:graphicData>
        </a:graphic>
      </p:graphicFrame>
      <p:grpSp>
        <p:nvGrpSpPr>
          <p:cNvPr id="231" name="Group 230">
            <a:extLst>
              <a:ext uri="{FF2B5EF4-FFF2-40B4-BE49-F238E27FC236}">
                <a16:creationId xmlns:a16="http://schemas.microsoft.com/office/drawing/2014/main" id="{2AE309E6-9960-130F-C39C-273DB62BCDD0}"/>
              </a:ext>
            </a:extLst>
          </p:cNvPr>
          <p:cNvGrpSpPr/>
          <p:nvPr/>
        </p:nvGrpSpPr>
        <p:grpSpPr>
          <a:xfrm>
            <a:off x="9474798" y="2592403"/>
            <a:ext cx="2631282" cy="3007416"/>
            <a:chOff x="4827984" y="1720556"/>
            <a:chExt cx="2631282" cy="3007416"/>
          </a:xfrm>
        </p:grpSpPr>
        <p:graphicFrame>
          <p:nvGraphicFramePr>
            <p:cNvPr id="4" name="Diagram 4">
              <a:extLst>
                <a:ext uri="{FF2B5EF4-FFF2-40B4-BE49-F238E27FC236}">
                  <a16:creationId xmlns:a16="http://schemas.microsoft.com/office/drawing/2014/main" id="{7FD749C4-0A63-A278-E750-4D457B964801}"/>
                </a:ext>
              </a:extLst>
            </p:cNvPr>
            <p:cNvGraphicFramePr/>
            <p:nvPr>
              <p:extLst>
                <p:ext uri="{D42A27DB-BD31-4B8C-83A1-F6EECF244321}">
                  <p14:modId xmlns:p14="http://schemas.microsoft.com/office/powerpoint/2010/main" val="165186774"/>
                </p:ext>
              </p:extLst>
            </p:nvPr>
          </p:nvGraphicFramePr>
          <p:xfrm>
            <a:off x="4827984" y="2624137"/>
            <a:ext cx="2631282" cy="2103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8" name="Rectangle: Rounded Corners 217">
              <a:extLst>
                <a:ext uri="{FF2B5EF4-FFF2-40B4-BE49-F238E27FC236}">
                  <a16:creationId xmlns:a16="http://schemas.microsoft.com/office/drawing/2014/main" id="{FBCEAC55-9FFD-6510-25C1-861818C67E54}"/>
                </a:ext>
              </a:extLst>
            </p:cNvPr>
            <p:cNvSpPr/>
            <p:nvPr/>
          </p:nvSpPr>
          <p:spPr>
            <a:xfrm>
              <a:off x="5445139" y="1720556"/>
              <a:ext cx="1510246" cy="880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rgbClr val="FFFFFF"/>
                </a:solidFill>
                <a:ea typeface="Calibri"/>
                <a:cs typeface="Calibri"/>
              </a:endParaRPr>
            </a:p>
            <a:p>
              <a:r>
                <a:rPr lang="en-US" sz="1200">
                  <a:solidFill>
                    <a:srgbClr val="FFFFFF"/>
                  </a:solidFill>
                  <a:ea typeface="Calibri"/>
                  <a:cs typeface="Calibri"/>
                </a:rPr>
                <a:t>Impact on Cash flow Forecasting of Harris after AI- Enabled Solution</a:t>
              </a:r>
              <a:endParaRPr lang="en-US"/>
            </a:p>
            <a:p>
              <a:pPr algn="ctr"/>
              <a:endParaRPr lang="en-US" sz="1200">
                <a:solidFill>
                  <a:srgbClr val="FFFFFF"/>
                </a:solidFill>
                <a:ea typeface="Calibri"/>
                <a:cs typeface="Calibri"/>
              </a:endParaRPr>
            </a:p>
          </p:txBody>
        </p:sp>
      </p:grpSp>
      <p:pic>
        <p:nvPicPr>
          <p:cNvPr id="391" name="Picture 391">
            <a:extLst>
              <a:ext uri="{FF2B5EF4-FFF2-40B4-BE49-F238E27FC236}">
                <a16:creationId xmlns:a16="http://schemas.microsoft.com/office/drawing/2014/main" id="{25B25F13-5BD3-F339-8315-61E93A59A8DD}"/>
              </a:ext>
            </a:extLst>
          </p:cNvPr>
          <p:cNvPicPr>
            <a:picLocks noChangeAspect="1"/>
          </p:cNvPicPr>
          <p:nvPr/>
        </p:nvPicPr>
        <p:blipFill>
          <a:blip r:embed="rId7"/>
          <a:stretch>
            <a:fillRect/>
          </a:stretch>
        </p:blipFill>
        <p:spPr>
          <a:xfrm>
            <a:off x="150576" y="4037868"/>
            <a:ext cx="5796307" cy="2710507"/>
          </a:xfrm>
          <a:prstGeom prst="rect">
            <a:avLst/>
          </a:prstGeom>
        </p:spPr>
      </p:pic>
      <p:grpSp>
        <p:nvGrpSpPr>
          <p:cNvPr id="35" name="Group 34">
            <a:extLst>
              <a:ext uri="{FF2B5EF4-FFF2-40B4-BE49-F238E27FC236}">
                <a16:creationId xmlns:a16="http://schemas.microsoft.com/office/drawing/2014/main" id="{C3DC41D9-FF9D-A820-3E83-6E9968C08BDC}"/>
              </a:ext>
            </a:extLst>
          </p:cNvPr>
          <p:cNvGrpSpPr/>
          <p:nvPr/>
        </p:nvGrpSpPr>
        <p:grpSpPr>
          <a:xfrm>
            <a:off x="556839" y="214741"/>
            <a:ext cx="6614296" cy="3033499"/>
            <a:chOff x="144089" y="3068008"/>
            <a:chExt cx="6661503" cy="3033499"/>
          </a:xfrm>
        </p:grpSpPr>
        <p:cxnSp>
          <p:nvCxnSpPr>
            <p:cNvPr id="36" name="Straight Arrow Connector 35">
              <a:extLst>
                <a:ext uri="{FF2B5EF4-FFF2-40B4-BE49-F238E27FC236}">
                  <a16:creationId xmlns:a16="http://schemas.microsoft.com/office/drawing/2014/main" id="{A1D6C33A-A8D9-2A52-DD4E-25253A901C7F}"/>
                </a:ext>
              </a:extLst>
            </p:cNvPr>
            <p:cNvCxnSpPr>
              <a:cxnSpLocks/>
            </p:cNvCxnSpPr>
            <p:nvPr/>
          </p:nvCxnSpPr>
          <p:spPr>
            <a:xfrm>
              <a:off x="1134852" y="4204225"/>
              <a:ext cx="301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Flowchart: Connector 36">
              <a:extLst>
                <a:ext uri="{FF2B5EF4-FFF2-40B4-BE49-F238E27FC236}">
                  <a16:creationId xmlns:a16="http://schemas.microsoft.com/office/drawing/2014/main" id="{389AA2AE-D99E-F1A5-50F9-7BE0BFBF3E9A}"/>
                </a:ext>
              </a:extLst>
            </p:cNvPr>
            <p:cNvSpPr/>
            <p:nvPr/>
          </p:nvSpPr>
          <p:spPr>
            <a:xfrm>
              <a:off x="1587913" y="3917906"/>
              <a:ext cx="553755" cy="53308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38" name="Straight Arrow Connector 37">
              <a:extLst>
                <a:ext uri="{FF2B5EF4-FFF2-40B4-BE49-F238E27FC236}">
                  <a16:creationId xmlns:a16="http://schemas.microsoft.com/office/drawing/2014/main" id="{7FD51817-C340-2795-A8E9-6A9E76C12BCE}"/>
                </a:ext>
              </a:extLst>
            </p:cNvPr>
            <p:cNvCxnSpPr/>
            <p:nvPr/>
          </p:nvCxnSpPr>
          <p:spPr>
            <a:xfrm>
              <a:off x="2239306" y="4204225"/>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61822AF-5F1C-F240-EE96-92CB88EA20DA}"/>
                </a:ext>
              </a:extLst>
            </p:cNvPr>
            <p:cNvCxnSpPr/>
            <p:nvPr/>
          </p:nvCxnSpPr>
          <p:spPr>
            <a:xfrm>
              <a:off x="4276166" y="4206453"/>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E27F87ED-666F-0EB8-DAFE-158B55E40EE2}"/>
                </a:ext>
              </a:extLst>
            </p:cNvPr>
            <p:cNvSpPr/>
            <p:nvPr/>
          </p:nvSpPr>
          <p:spPr>
            <a:xfrm>
              <a:off x="2584350" y="5099632"/>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Flowchart: Connector 40">
              <a:extLst>
                <a:ext uri="{FF2B5EF4-FFF2-40B4-BE49-F238E27FC236}">
                  <a16:creationId xmlns:a16="http://schemas.microsoft.com/office/drawing/2014/main" id="{48CBE007-BBB2-1CA3-57F5-A5B13D8B1559}"/>
                </a:ext>
              </a:extLst>
            </p:cNvPr>
            <p:cNvSpPr/>
            <p:nvPr/>
          </p:nvSpPr>
          <p:spPr>
            <a:xfrm>
              <a:off x="1679678" y="4765783"/>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42" name="Connector: Curved 41">
              <a:extLst>
                <a:ext uri="{FF2B5EF4-FFF2-40B4-BE49-F238E27FC236}">
                  <a16:creationId xmlns:a16="http://schemas.microsoft.com/office/drawing/2014/main" id="{2D6E750E-EF20-308A-CB12-2B39154C4AA3}"/>
                </a:ext>
              </a:extLst>
            </p:cNvPr>
            <p:cNvCxnSpPr>
              <a:cxnSpLocks/>
            </p:cNvCxnSpPr>
            <p:nvPr/>
          </p:nvCxnSpPr>
          <p:spPr>
            <a:xfrm rot="4200000" flipH="1" flipV="1">
              <a:off x="1675391" y="4603914"/>
              <a:ext cx="198054" cy="81181"/>
            </a:xfrm>
            <a:prstGeom prst="curvedConnector3">
              <a:avLst>
                <a:gd name="adj1" fmla="val 7947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Graphic 3" descr="Computer with solid fill">
              <a:extLst>
                <a:ext uri="{FF2B5EF4-FFF2-40B4-BE49-F238E27FC236}">
                  <a16:creationId xmlns:a16="http://schemas.microsoft.com/office/drawing/2014/main" id="{298D86A4-A2E0-44B7-C91C-90C7DB7D85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1996" y="3988099"/>
              <a:ext cx="354223" cy="419414"/>
            </a:xfrm>
            <a:prstGeom prst="rect">
              <a:avLst/>
            </a:prstGeom>
          </p:spPr>
        </p:pic>
        <p:pic>
          <p:nvPicPr>
            <p:cNvPr id="44" name="Graphic 7" descr="Research with solid fill">
              <a:extLst>
                <a:ext uri="{FF2B5EF4-FFF2-40B4-BE49-F238E27FC236}">
                  <a16:creationId xmlns:a16="http://schemas.microsoft.com/office/drawing/2014/main" id="{DFB3C11F-A5F0-D711-5CCB-A9667FC11E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05255" y="5173562"/>
              <a:ext cx="319703" cy="384939"/>
            </a:xfrm>
            <a:prstGeom prst="rect">
              <a:avLst/>
            </a:prstGeom>
          </p:spPr>
        </p:pic>
        <p:pic>
          <p:nvPicPr>
            <p:cNvPr id="45" name="Graphic 8" descr="Presentation with bar chart with solid fill">
              <a:extLst>
                <a:ext uri="{FF2B5EF4-FFF2-40B4-BE49-F238E27FC236}">
                  <a16:creationId xmlns:a16="http://schemas.microsoft.com/office/drawing/2014/main" id="{129138C3-193A-2F5B-B8F1-E090578520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5578" y="4860702"/>
              <a:ext cx="376519" cy="331697"/>
            </a:xfrm>
            <a:prstGeom prst="rect">
              <a:avLst/>
            </a:prstGeom>
          </p:spPr>
        </p:pic>
        <p:sp>
          <p:nvSpPr>
            <p:cNvPr id="46" name="Flowchart: Connector 45">
              <a:extLst>
                <a:ext uri="{FF2B5EF4-FFF2-40B4-BE49-F238E27FC236}">
                  <a16:creationId xmlns:a16="http://schemas.microsoft.com/office/drawing/2014/main" id="{43E41E0D-AD1F-BA7E-5239-E3077AAF352A}"/>
                </a:ext>
              </a:extLst>
            </p:cNvPr>
            <p:cNvSpPr/>
            <p:nvPr/>
          </p:nvSpPr>
          <p:spPr>
            <a:xfrm>
              <a:off x="2640428" y="3917345"/>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7" name="Flowchart: Connector 46">
              <a:extLst>
                <a:ext uri="{FF2B5EF4-FFF2-40B4-BE49-F238E27FC236}">
                  <a16:creationId xmlns:a16="http://schemas.microsoft.com/office/drawing/2014/main" id="{878AA02F-E226-314D-A8B9-549D5A21FE60}"/>
                </a:ext>
              </a:extLst>
            </p:cNvPr>
            <p:cNvSpPr/>
            <p:nvPr/>
          </p:nvSpPr>
          <p:spPr>
            <a:xfrm>
              <a:off x="3623667" y="3949608"/>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48" name="Straight Arrow Connector 47">
              <a:extLst>
                <a:ext uri="{FF2B5EF4-FFF2-40B4-BE49-F238E27FC236}">
                  <a16:creationId xmlns:a16="http://schemas.microsoft.com/office/drawing/2014/main" id="{7FC44B67-641E-BD9D-7D80-DACD91B69A01}"/>
                </a:ext>
              </a:extLst>
            </p:cNvPr>
            <p:cNvCxnSpPr/>
            <p:nvPr/>
          </p:nvCxnSpPr>
          <p:spPr>
            <a:xfrm>
              <a:off x="3246302" y="4216008"/>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Graphic 4" descr="Server with solid fill">
              <a:extLst>
                <a:ext uri="{FF2B5EF4-FFF2-40B4-BE49-F238E27FC236}">
                  <a16:creationId xmlns:a16="http://schemas.microsoft.com/office/drawing/2014/main" id="{D78B0F4E-584D-6F76-BAC3-FC1145A8F8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51694" y="4008206"/>
              <a:ext cx="376519" cy="354109"/>
            </a:xfrm>
            <a:prstGeom prst="rect">
              <a:avLst/>
            </a:prstGeom>
          </p:spPr>
        </p:pic>
        <p:pic>
          <p:nvPicPr>
            <p:cNvPr id="50" name="Graphic 6" descr="Blog with solid fill">
              <a:extLst>
                <a:ext uri="{FF2B5EF4-FFF2-40B4-BE49-F238E27FC236}">
                  <a16:creationId xmlns:a16="http://schemas.microsoft.com/office/drawing/2014/main" id="{53724371-C4C6-9AAC-0816-05C9E6F5EED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0931" y="4859856"/>
              <a:ext cx="321262" cy="281076"/>
            </a:xfrm>
            <a:prstGeom prst="rect">
              <a:avLst/>
            </a:prstGeom>
          </p:spPr>
        </p:pic>
        <p:pic>
          <p:nvPicPr>
            <p:cNvPr id="51" name="Graphic 15" descr="Head with gears with solid fill">
              <a:extLst>
                <a:ext uri="{FF2B5EF4-FFF2-40B4-BE49-F238E27FC236}">
                  <a16:creationId xmlns:a16="http://schemas.microsoft.com/office/drawing/2014/main" id="{32956FF4-9F25-56EC-25EA-F61FC6055A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6158" y="4051169"/>
              <a:ext cx="357587" cy="352946"/>
            </a:xfrm>
            <a:prstGeom prst="rect">
              <a:avLst/>
            </a:prstGeom>
          </p:spPr>
        </p:pic>
        <p:cxnSp>
          <p:nvCxnSpPr>
            <p:cNvPr id="52" name="Connector: Curved 51">
              <a:extLst>
                <a:ext uri="{FF2B5EF4-FFF2-40B4-BE49-F238E27FC236}">
                  <a16:creationId xmlns:a16="http://schemas.microsoft.com/office/drawing/2014/main" id="{C75E5645-3F9B-7665-22FA-0CC329885E54}"/>
                </a:ext>
              </a:extLst>
            </p:cNvPr>
            <p:cNvCxnSpPr/>
            <p:nvPr/>
          </p:nvCxnSpPr>
          <p:spPr>
            <a:xfrm rot="5400000">
              <a:off x="3801839" y="4602713"/>
              <a:ext cx="198054" cy="81181"/>
            </a:xfrm>
            <a:prstGeom prst="curvedConnector3">
              <a:avLst>
                <a:gd name="adj1" fmla="val 79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C97706CB-33D3-AC48-DBFF-B30749F4BAB6}"/>
                </a:ext>
              </a:extLst>
            </p:cNvPr>
            <p:cNvCxnSpPr>
              <a:cxnSpLocks/>
            </p:cNvCxnSpPr>
            <p:nvPr/>
          </p:nvCxnSpPr>
          <p:spPr>
            <a:xfrm rot="10800000" flipV="1">
              <a:off x="3161462" y="5228362"/>
              <a:ext cx="258267" cy="83528"/>
            </a:xfrm>
            <a:prstGeom prst="curvedConnector3">
              <a:avLst>
                <a:gd name="adj1" fmla="val -273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35FFF5E-F61B-4696-ED9C-28A4F9AC5611}"/>
                </a:ext>
              </a:extLst>
            </p:cNvPr>
            <p:cNvSpPr/>
            <p:nvPr/>
          </p:nvSpPr>
          <p:spPr>
            <a:xfrm>
              <a:off x="144089" y="3068008"/>
              <a:ext cx="817124" cy="2563576"/>
            </a:xfrm>
            <a:prstGeom prst="roundRect">
              <a:avLst/>
            </a:prstGeom>
            <a:gradFill>
              <a:gsLst>
                <a:gs pos="0">
                  <a:schemeClr val="accent1">
                    <a:lumMod val="5000"/>
                    <a:lumOff val="95000"/>
                  </a:schemeClr>
                </a:gs>
                <a:gs pos="100000">
                  <a:schemeClr val="accent4">
                    <a:lumMod val="20000"/>
                    <a:lumOff val="80000"/>
                  </a:schemeClr>
                </a:gs>
                <a:gs pos="90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E94BE"/>
                </a:solidFill>
                <a:cs typeface="Calibri"/>
              </a:endParaRPr>
            </a:p>
            <a:p>
              <a:pPr algn="ctr"/>
              <a:r>
                <a:rPr lang="en-IN" sz="1200">
                  <a:solidFill>
                    <a:srgbClr val="0E94BE"/>
                  </a:solidFill>
                  <a:ea typeface="Calibri"/>
                  <a:cs typeface="Calibri"/>
                </a:rPr>
                <a:t> </a:t>
              </a:r>
              <a:r>
                <a:rPr lang="en-IN" sz="1200">
                  <a:solidFill>
                    <a:srgbClr val="0E94BE"/>
                  </a:solidFill>
                  <a:cs typeface="Calibri"/>
                </a:rPr>
                <a:t>Banks</a:t>
              </a:r>
              <a:endParaRPr lang="en-IN" sz="1200">
                <a:solidFill>
                  <a:srgbClr val="0E94BE"/>
                </a:solidFill>
                <a:ea typeface="Calibri"/>
                <a:cs typeface="Calibri"/>
              </a:endParaRPr>
            </a:p>
            <a:p>
              <a:pPr algn="ctr"/>
              <a:endParaRPr lang="en-IN" sz="1200">
                <a:solidFill>
                  <a:srgbClr val="0E94BE"/>
                </a:solidFill>
                <a:cs typeface="Calibri"/>
              </a:endParaRPr>
            </a:p>
            <a:p>
              <a:pPr algn="ctr"/>
              <a:endParaRPr lang="en-IN">
                <a:solidFill>
                  <a:srgbClr val="0E94BE"/>
                </a:solidFill>
                <a:cs typeface="Calibri"/>
              </a:endParaRPr>
            </a:p>
            <a:p>
              <a:pPr algn="ctr"/>
              <a:endParaRPr lang="en-IN" sz="1200">
                <a:solidFill>
                  <a:srgbClr val="0E94BE"/>
                </a:solidFill>
                <a:cs typeface="Calibri"/>
              </a:endParaRPr>
            </a:p>
            <a:p>
              <a:pPr algn="ctr"/>
              <a:r>
                <a:rPr lang="en-IN" sz="1200">
                  <a:solidFill>
                    <a:srgbClr val="0E94BE"/>
                  </a:solidFill>
                  <a:cs typeface="Calibri"/>
                </a:rPr>
                <a:t>ERP</a:t>
              </a:r>
              <a:endParaRPr lang="en-IN" sz="1200">
                <a:solidFill>
                  <a:srgbClr val="0E94BE"/>
                </a:solidFill>
                <a:ea typeface="Calibri"/>
                <a:cs typeface="Calibri"/>
              </a:endParaRPr>
            </a:p>
            <a:p>
              <a:pPr algn="ctr"/>
              <a:endParaRPr lang="en-IN" sz="1200">
                <a:solidFill>
                  <a:srgbClr val="0E94BE"/>
                </a:solidFill>
                <a:cs typeface="Calibri"/>
              </a:endParaRPr>
            </a:p>
            <a:p>
              <a:pPr algn="ctr"/>
              <a:endParaRPr lang="en-IN" sz="1200">
                <a:solidFill>
                  <a:srgbClr val="0E94BE"/>
                </a:solidFill>
                <a:cs typeface="Calibri"/>
              </a:endParaRPr>
            </a:p>
            <a:p>
              <a:pPr algn="ctr"/>
              <a:endParaRPr lang="en-IN" sz="1200">
                <a:solidFill>
                  <a:srgbClr val="0E94BE"/>
                </a:solidFill>
                <a:cs typeface="Calibri"/>
              </a:endParaRPr>
            </a:p>
            <a:p>
              <a:pPr algn="ctr"/>
              <a:r>
                <a:rPr lang="en-IN" sz="1200">
                  <a:solidFill>
                    <a:srgbClr val="0E94BE"/>
                  </a:solidFill>
                  <a:cs typeface="Calibri"/>
                </a:rPr>
                <a:t>Excel</a:t>
              </a:r>
              <a:endParaRPr lang="en-IN">
                <a:cs typeface="Calibri"/>
              </a:endParaRPr>
            </a:p>
          </p:txBody>
        </p:sp>
        <p:sp>
          <p:nvSpPr>
            <p:cNvPr id="55" name="TextBox 21">
              <a:extLst>
                <a:ext uri="{FF2B5EF4-FFF2-40B4-BE49-F238E27FC236}">
                  <a16:creationId xmlns:a16="http://schemas.microsoft.com/office/drawing/2014/main" id="{3708DCA4-E8C7-B140-F928-5D66B8702300}"/>
                </a:ext>
              </a:extLst>
            </p:cNvPr>
            <p:cNvSpPr txBox="1"/>
            <p:nvPr/>
          </p:nvSpPr>
          <p:spPr>
            <a:xfrm>
              <a:off x="1432761" y="3450310"/>
              <a:ext cx="1203472" cy="4374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Automated Gathering Data</a:t>
              </a:r>
            </a:p>
          </p:txBody>
        </p:sp>
        <p:sp>
          <p:nvSpPr>
            <p:cNvPr id="56" name="TextBox 22">
              <a:extLst>
                <a:ext uri="{FF2B5EF4-FFF2-40B4-BE49-F238E27FC236}">
                  <a16:creationId xmlns:a16="http://schemas.microsoft.com/office/drawing/2014/main" id="{CD03D5C1-135D-70ED-0F6E-B453E9D760AD}"/>
                </a:ext>
              </a:extLst>
            </p:cNvPr>
            <p:cNvSpPr txBox="1"/>
            <p:nvPr/>
          </p:nvSpPr>
          <p:spPr>
            <a:xfrm>
              <a:off x="2547746" y="3456878"/>
              <a:ext cx="1182220"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Connected Workspace</a:t>
              </a:r>
              <a:endParaRPr lang="en-US" sz="1100"/>
            </a:p>
          </p:txBody>
        </p:sp>
        <p:sp>
          <p:nvSpPr>
            <p:cNvPr id="57" name="TextBox 23">
              <a:extLst>
                <a:ext uri="{FF2B5EF4-FFF2-40B4-BE49-F238E27FC236}">
                  <a16:creationId xmlns:a16="http://schemas.microsoft.com/office/drawing/2014/main" id="{FE4BFD8A-2CB0-FFB8-2A81-A6E65D2398DC}"/>
                </a:ext>
              </a:extLst>
            </p:cNvPr>
            <p:cNvSpPr txBox="1"/>
            <p:nvPr/>
          </p:nvSpPr>
          <p:spPr>
            <a:xfrm>
              <a:off x="3618485" y="5274164"/>
              <a:ext cx="902075"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Automated Forecasting</a:t>
              </a:r>
              <a:endParaRPr lang="en-US" sz="1100"/>
            </a:p>
          </p:txBody>
        </p:sp>
        <p:sp>
          <p:nvSpPr>
            <p:cNvPr id="58" name="TextBox 24">
              <a:extLst>
                <a:ext uri="{FF2B5EF4-FFF2-40B4-BE49-F238E27FC236}">
                  <a16:creationId xmlns:a16="http://schemas.microsoft.com/office/drawing/2014/main" id="{D9AFCDCC-98F0-2E68-2886-153B632DC317}"/>
                </a:ext>
              </a:extLst>
            </p:cNvPr>
            <p:cNvSpPr txBox="1"/>
            <p:nvPr/>
          </p:nvSpPr>
          <p:spPr>
            <a:xfrm>
              <a:off x="2456554" y="5670620"/>
              <a:ext cx="1360741"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Scenario Building &amp; Analysis</a:t>
              </a:r>
              <a:endParaRPr lang="en-US" sz="1100"/>
            </a:p>
          </p:txBody>
        </p:sp>
        <p:sp>
          <p:nvSpPr>
            <p:cNvPr id="59" name="TextBox 25">
              <a:extLst>
                <a:ext uri="{FF2B5EF4-FFF2-40B4-BE49-F238E27FC236}">
                  <a16:creationId xmlns:a16="http://schemas.microsoft.com/office/drawing/2014/main" id="{FF5AF99B-6261-DE25-DC59-92CCD048D880}"/>
                </a:ext>
              </a:extLst>
            </p:cNvPr>
            <p:cNvSpPr txBox="1"/>
            <p:nvPr/>
          </p:nvSpPr>
          <p:spPr>
            <a:xfrm>
              <a:off x="1458843" y="5308554"/>
              <a:ext cx="1053353"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Variance Analysis &amp; Key Insights</a:t>
              </a:r>
              <a:endParaRPr lang="en-US" sz="1100"/>
            </a:p>
          </p:txBody>
        </p:sp>
        <p:pic>
          <p:nvPicPr>
            <p:cNvPr id="60" name="Graphic 17" descr="Bank with solid fill">
              <a:extLst>
                <a:ext uri="{FF2B5EF4-FFF2-40B4-BE49-F238E27FC236}">
                  <a16:creationId xmlns:a16="http://schemas.microsoft.com/office/drawing/2014/main" id="{000F44B4-218B-84B1-1CFA-A5EAA09A64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0716" y="3130415"/>
              <a:ext cx="587367" cy="502272"/>
            </a:xfrm>
            <a:prstGeom prst="rect">
              <a:avLst/>
            </a:prstGeom>
          </p:spPr>
        </p:pic>
        <p:pic>
          <p:nvPicPr>
            <p:cNvPr id="61" name="Graphic 18" descr="Table with solid fill">
              <a:extLst>
                <a:ext uri="{FF2B5EF4-FFF2-40B4-BE49-F238E27FC236}">
                  <a16:creationId xmlns:a16="http://schemas.microsoft.com/office/drawing/2014/main" id="{4DCBF166-FEDA-90A9-04F2-D8A9D1FE49F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6912" y="4707506"/>
              <a:ext cx="496651" cy="465885"/>
            </a:xfrm>
            <a:prstGeom prst="rect">
              <a:avLst/>
            </a:prstGeom>
          </p:spPr>
        </p:pic>
        <p:pic>
          <p:nvPicPr>
            <p:cNvPr id="62" name="Graphic 18" descr="Life ring with solid fill">
              <a:extLst>
                <a:ext uri="{FF2B5EF4-FFF2-40B4-BE49-F238E27FC236}">
                  <a16:creationId xmlns:a16="http://schemas.microsoft.com/office/drawing/2014/main" id="{2829BDCA-9ACB-8262-ECD6-AE2FB07860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2158" y="3939725"/>
              <a:ext cx="647950" cy="514101"/>
            </a:xfrm>
            <a:prstGeom prst="rect">
              <a:avLst/>
            </a:prstGeom>
          </p:spPr>
        </p:pic>
        <p:sp>
          <p:nvSpPr>
            <p:cNvPr id="63" name="Rectangle: Rounded Corners 62">
              <a:extLst>
                <a:ext uri="{FF2B5EF4-FFF2-40B4-BE49-F238E27FC236}">
                  <a16:creationId xmlns:a16="http://schemas.microsoft.com/office/drawing/2014/main" id="{4D576332-710E-6F3C-6199-431692389049}"/>
                </a:ext>
              </a:extLst>
            </p:cNvPr>
            <p:cNvSpPr/>
            <p:nvPr/>
          </p:nvSpPr>
          <p:spPr>
            <a:xfrm>
              <a:off x="5749472" y="3759580"/>
              <a:ext cx="1056120" cy="86770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a:cs typeface="Calibri"/>
                </a:rPr>
                <a:t>Treasury Department</a:t>
              </a:r>
            </a:p>
          </p:txBody>
        </p:sp>
        <p:sp>
          <p:nvSpPr>
            <p:cNvPr id="192" name="TextBox 30">
              <a:extLst>
                <a:ext uri="{FF2B5EF4-FFF2-40B4-BE49-F238E27FC236}">
                  <a16:creationId xmlns:a16="http://schemas.microsoft.com/office/drawing/2014/main" id="{217DD85A-6CAC-AE3F-376C-E0F245D968F9}"/>
                </a:ext>
              </a:extLst>
            </p:cNvPr>
            <p:cNvSpPr txBox="1"/>
            <p:nvPr/>
          </p:nvSpPr>
          <p:spPr>
            <a:xfrm>
              <a:off x="3623511" y="3450461"/>
              <a:ext cx="1064557"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AI Forecast Models</a:t>
              </a:r>
              <a:endParaRPr lang="en-US" sz="1100"/>
            </a:p>
          </p:txBody>
        </p:sp>
        <p:sp>
          <p:nvSpPr>
            <p:cNvPr id="193" name="TextBox 31">
              <a:extLst>
                <a:ext uri="{FF2B5EF4-FFF2-40B4-BE49-F238E27FC236}">
                  <a16:creationId xmlns:a16="http://schemas.microsoft.com/office/drawing/2014/main" id="{0AB9EB57-7AF2-4A52-4C83-DDA7312C9EB4}"/>
                </a:ext>
              </a:extLst>
            </p:cNvPr>
            <p:cNvSpPr txBox="1"/>
            <p:nvPr/>
          </p:nvSpPr>
          <p:spPr>
            <a:xfrm>
              <a:off x="4514379" y="4010756"/>
              <a:ext cx="1171014" cy="6225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cs typeface="Calibri"/>
                </a:rPr>
                <a:t>Auto Consolidated Report</a:t>
              </a:r>
            </a:p>
          </p:txBody>
        </p:sp>
      </p:grpSp>
      <p:sp>
        <p:nvSpPr>
          <p:cNvPr id="200" name="TextBox 199">
            <a:extLst>
              <a:ext uri="{FF2B5EF4-FFF2-40B4-BE49-F238E27FC236}">
                <a16:creationId xmlns:a16="http://schemas.microsoft.com/office/drawing/2014/main" id="{D5428D54-17F5-6BB7-0DFD-54506EFF16B6}"/>
              </a:ext>
            </a:extLst>
          </p:cNvPr>
          <p:cNvSpPr txBox="1"/>
          <p:nvPr/>
        </p:nvSpPr>
        <p:spPr>
          <a:xfrm>
            <a:off x="141817" y="3253317"/>
            <a:ext cx="654261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C0C0C0"/>
                </a:highlight>
              </a:rPr>
              <a:t>An overview of the integration and process of AI based cash forecasting cloud of </a:t>
            </a:r>
            <a:r>
              <a:rPr lang="en-US" sz="1400" b="1" err="1">
                <a:highlight>
                  <a:srgbClr val="C0C0C0"/>
                </a:highlight>
              </a:rPr>
              <a:t>HighRadius</a:t>
            </a:r>
            <a:r>
              <a:rPr lang="en-US" sz="1400" b="1">
                <a:highlight>
                  <a:srgbClr val="C0C0C0"/>
                </a:highlight>
              </a:rPr>
              <a:t> : </a:t>
            </a:r>
            <a:endParaRPr lang="en-US" sz="1400" b="1">
              <a:highlight>
                <a:srgbClr val="C0C0C0"/>
              </a:highlight>
              <a:ea typeface="Calibri"/>
              <a:cs typeface="Calibri"/>
            </a:endParaRPr>
          </a:p>
          <a:p>
            <a:r>
              <a:rPr lang="en-US" sz="1400" b="1" err="1">
                <a:highlight>
                  <a:srgbClr val="C0C0C0"/>
                </a:highlight>
                <a:ea typeface="Calibri"/>
                <a:cs typeface="Calibri"/>
              </a:rPr>
              <a:t>HighRadius</a:t>
            </a:r>
            <a:r>
              <a:rPr lang="en-US" sz="1400" b="1">
                <a:highlight>
                  <a:srgbClr val="C0C0C0"/>
                </a:highlight>
                <a:ea typeface="Calibri"/>
                <a:cs typeface="Calibri"/>
              </a:rPr>
              <a:t> is the solution provider of Harris for the AI enabled cash forecasting cloud</a:t>
            </a:r>
            <a:r>
              <a:rPr lang="en-US" sz="1400" b="1">
                <a:ea typeface="Calibri"/>
                <a:cs typeface="Calibri"/>
              </a:rPr>
              <a:t> </a:t>
            </a:r>
          </a:p>
        </p:txBody>
      </p:sp>
      <p:sp>
        <p:nvSpPr>
          <p:cNvPr id="213" name="TextBox 212">
            <a:extLst>
              <a:ext uri="{FF2B5EF4-FFF2-40B4-BE49-F238E27FC236}">
                <a16:creationId xmlns:a16="http://schemas.microsoft.com/office/drawing/2014/main" id="{32690FCD-8156-7CA3-68FA-37228B833FD8}"/>
              </a:ext>
            </a:extLst>
          </p:cNvPr>
          <p:cNvSpPr txBox="1"/>
          <p:nvPr/>
        </p:nvSpPr>
        <p:spPr>
          <a:xfrm>
            <a:off x="7104062" y="4736041"/>
            <a:ext cx="2182812" cy="16139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4" name="TextBox 213">
            <a:extLst>
              <a:ext uri="{FF2B5EF4-FFF2-40B4-BE49-F238E27FC236}">
                <a16:creationId xmlns:a16="http://schemas.microsoft.com/office/drawing/2014/main" id="{9722263F-883D-E89F-7D18-C32613E74081}"/>
              </a:ext>
            </a:extLst>
          </p:cNvPr>
          <p:cNvSpPr txBox="1"/>
          <p:nvPr/>
        </p:nvSpPr>
        <p:spPr>
          <a:xfrm>
            <a:off x="6693958" y="4683124"/>
            <a:ext cx="1865312" cy="10583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5" name="TextBox 214">
            <a:extLst>
              <a:ext uri="{FF2B5EF4-FFF2-40B4-BE49-F238E27FC236}">
                <a16:creationId xmlns:a16="http://schemas.microsoft.com/office/drawing/2014/main" id="{B061C859-1302-0621-1FC2-D486E9BA26FB}"/>
              </a:ext>
            </a:extLst>
          </p:cNvPr>
          <p:cNvSpPr txBox="1"/>
          <p:nvPr/>
        </p:nvSpPr>
        <p:spPr>
          <a:xfrm>
            <a:off x="7310437" y="5336646"/>
            <a:ext cx="243152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ighlight>
                  <a:srgbClr val="C0C0C0"/>
                </a:highlight>
                <a:ea typeface="Calibri"/>
                <a:cs typeface="Calibri"/>
              </a:rPr>
              <a:t>A snap of The future state- </a:t>
            </a:r>
            <a:r>
              <a:rPr lang="en-US" sz="1600" err="1">
                <a:highlight>
                  <a:srgbClr val="C0C0C0"/>
                </a:highlight>
                <a:ea typeface="Calibri"/>
                <a:cs typeface="Calibri"/>
              </a:rPr>
              <a:t>Highsheet</a:t>
            </a:r>
            <a:r>
              <a:rPr lang="en-US" sz="1600">
                <a:highlight>
                  <a:srgbClr val="C0C0C0"/>
                </a:highlight>
                <a:ea typeface="Calibri"/>
                <a:cs typeface="Calibri"/>
              </a:rPr>
              <a:t>  to manually adjust the cash forecast provided by </a:t>
            </a:r>
            <a:r>
              <a:rPr lang="en-US" sz="1600" err="1">
                <a:highlight>
                  <a:srgbClr val="C0C0C0"/>
                </a:highlight>
                <a:ea typeface="Calibri"/>
                <a:cs typeface="Calibri"/>
              </a:rPr>
              <a:t>highradius</a:t>
            </a:r>
            <a:r>
              <a:rPr lang="en-US" sz="1600">
                <a:highlight>
                  <a:srgbClr val="C0C0C0"/>
                </a:highlight>
                <a:ea typeface="Calibri"/>
                <a:cs typeface="Calibri"/>
              </a:rPr>
              <a:t> </a:t>
            </a:r>
            <a:endParaRPr lang="en-US">
              <a:highlight>
                <a:srgbClr val="C0C0C0"/>
              </a:highlight>
            </a:endParaRPr>
          </a:p>
        </p:txBody>
      </p:sp>
      <p:sp>
        <p:nvSpPr>
          <p:cNvPr id="217" name="Arrow: Left 216">
            <a:extLst>
              <a:ext uri="{FF2B5EF4-FFF2-40B4-BE49-F238E27FC236}">
                <a16:creationId xmlns:a16="http://schemas.microsoft.com/office/drawing/2014/main" id="{5E5207B8-E0BE-8F8F-4FB6-270265FBEC2C}"/>
              </a:ext>
            </a:extLst>
          </p:cNvPr>
          <p:cNvSpPr/>
          <p:nvPr/>
        </p:nvSpPr>
        <p:spPr>
          <a:xfrm>
            <a:off x="6376458" y="5503333"/>
            <a:ext cx="635000" cy="35983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Connector 1">
            <a:extLst>
              <a:ext uri="{FF2B5EF4-FFF2-40B4-BE49-F238E27FC236}">
                <a16:creationId xmlns:a16="http://schemas.microsoft.com/office/drawing/2014/main" id="{317D5968-58EE-3D74-DF0C-6B41F51A7C7B}"/>
              </a:ext>
            </a:extLst>
          </p:cNvPr>
          <p:cNvSpPr/>
          <p:nvPr/>
        </p:nvSpPr>
        <p:spPr>
          <a:xfrm>
            <a:off x="3751825" y="1852018"/>
            <a:ext cx="550471"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5" name="Graphic 4" descr="Gears">
            <a:extLst>
              <a:ext uri="{FF2B5EF4-FFF2-40B4-BE49-F238E27FC236}">
                <a16:creationId xmlns:a16="http://schemas.microsoft.com/office/drawing/2014/main" id="{F4DB3D36-EA5E-4BC8-B82F-D9A9B4401BE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2290" y="1861761"/>
            <a:ext cx="508257" cy="508257"/>
          </a:xfrm>
          <a:prstGeom prst="rect">
            <a:avLst/>
          </a:prstGeom>
        </p:spPr>
      </p:pic>
      <p:cxnSp>
        <p:nvCxnSpPr>
          <p:cNvPr id="8" name="Straight Arrow Connector 7">
            <a:extLst>
              <a:ext uri="{FF2B5EF4-FFF2-40B4-BE49-F238E27FC236}">
                <a16:creationId xmlns:a16="http://schemas.microsoft.com/office/drawing/2014/main" id="{7F6A3697-5B75-C3F8-773C-BF382EF299A9}"/>
              </a:ext>
            </a:extLst>
          </p:cNvPr>
          <p:cNvCxnSpPr/>
          <p:nvPr/>
        </p:nvCxnSpPr>
        <p:spPr>
          <a:xfrm>
            <a:off x="5676439" y="1330478"/>
            <a:ext cx="27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5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C4424-C149-A3EE-7B62-5A2C67CB13E3}"/>
              </a:ext>
            </a:extLst>
          </p:cNvPr>
          <p:cNvSpPr txBox="1"/>
          <p:nvPr/>
        </p:nvSpPr>
        <p:spPr>
          <a:xfrm>
            <a:off x="599452" y="871076"/>
            <a:ext cx="6038641"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This use case  introduces the use of machine learning as a risk management tool in the investing field, aiming to enhance trading strategy performance and generate valuable alpha. It focuses on applying </a:t>
            </a:r>
            <a:r>
              <a:rPr lang="en-US" sz="1200" b="1" u="sng">
                <a:highlight>
                  <a:srgbClr val="FFFF00"/>
                </a:highlight>
              </a:rPr>
              <a:t>decision trees (DT) </a:t>
            </a:r>
            <a:r>
              <a:rPr lang="en-US" sz="1200"/>
              <a:t>to classify trading signals as profitable or non-profitable. The analysis will be conducted on</a:t>
            </a:r>
            <a:r>
              <a:rPr lang="en-US" sz="1200" b="1" u="sng">
                <a:highlight>
                  <a:srgbClr val="FFFF00"/>
                </a:highlight>
              </a:rPr>
              <a:t> five currency pairs(GBP/USD, USD/JPY, EUR/USD, GBP/JPY and EUR/JPY)</a:t>
            </a:r>
            <a:r>
              <a:rPr lang="en-US" sz="1200"/>
              <a:t>  using a channel breakout trading strategy developed by the authors. The case contributes to the field of expert system applications(ESWA)  and has implications for the financial industry.</a:t>
            </a:r>
          </a:p>
          <a:p>
            <a:endParaRPr lang="en-US" sz="1400">
              <a:highlight>
                <a:srgbClr val="FFFF00"/>
              </a:highlight>
              <a:ea typeface="Calibri"/>
              <a:cs typeface="Calibri"/>
            </a:endParaRPr>
          </a:p>
          <a:p>
            <a:endParaRPr lang="en-US" sz="1400" b="1">
              <a:highlight>
                <a:srgbClr val="FFFF00"/>
              </a:highlight>
            </a:endParaRPr>
          </a:p>
          <a:p>
            <a:endParaRPr lang="en-US" sz="1400" b="1">
              <a:highlight>
                <a:srgbClr val="FFFF00"/>
              </a:highlight>
              <a:ea typeface="Calibri"/>
              <a:cs typeface="Calibri"/>
            </a:endParaRPr>
          </a:p>
          <a:p>
            <a:endParaRPr lang="en-US" sz="1400" b="1">
              <a:highlight>
                <a:srgbClr val="FFFF00"/>
              </a:highlight>
              <a:ea typeface="Calibri"/>
              <a:cs typeface="Calibri"/>
            </a:endParaRPr>
          </a:p>
          <a:p>
            <a:endParaRPr lang="en-US" sz="1200">
              <a:ea typeface="Calibri"/>
              <a:cs typeface="Calibri"/>
            </a:endParaRPr>
          </a:p>
        </p:txBody>
      </p:sp>
      <p:graphicFrame>
        <p:nvGraphicFramePr>
          <p:cNvPr id="3" name="TextBox 1">
            <a:extLst>
              <a:ext uri="{FF2B5EF4-FFF2-40B4-BE49-F238E27FC236}">
                <a16:creationId xmlns:a16="http://schemas.microsoft.com/office/drawing/2014/main" id="{C175966F-4BE8-90FE-1C7D-E8A40427BFD2}"/>
              </a:ext>
            </a:extLst>
          </p:cNvPr>
          <p:cNvGraphicFramePr/>
          <p:nvPr>
            <p:extLst>
              <p:ext uri="{D42A27DB-BD31-4B8C-83A1-F6EECF244321}">
                <p14:modId xmlns:p14="http://schemas.microsoft.com/office/powerpoint/2010/main" val="1007895456"/>
              </p:ext>
            </p:extLst>
          </p:nvPr>
        </p:nvGraphicFramePr>
        <p:xfrm>
          <a:off x="76020" y="1925957"/>
          <a:ext cx="5023502" cy="3862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E13EF480-A110-C277-D3D2-6202E387DFD4}"/>
              </a:ext>
            </a:extLst>
          </p:cNvPr>
          <p:cNvSpPr txBox="1"/>
          <p:nvPr/>
        </p:nvSpPr>
        <p:spPr>
          <a:xfrm>
            <a:off x="0" y="2270159"/>
            <a:ext cx="59711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rPr>
              <a:t>The objective is to enhance the performance of the EWP2 and KCP2 portfolios.</a:t>
            </a:r>
          </a:p>
          <a:p>
            <a:pPr marL="285750" indent="-285750">
              <a:buFont typeface="Wingdings"/>
              <a:buChar char="q"/>
            </a:pPr>
            <a:r>
              <a:rPr lang="en-US" sz="1400" b="1">
                <a:highlight>
                  <a:srgbClr val="FFFF00"/>
                </a:highlight>
                <a:ea typeface="Calibri"/>
                <a:cs typeface="Calibri"/>
              </a:rPr>
              <a:t>reduction of their standard deviation </a:t>
            </a:r>
            <a:endParaRPr lang="en-US" sz="1400">
              <a:ea typeface="Calibri"/>
              <a:cs typeface="Calibri"/>
            </a:endParaRPr>
          </a:p>
          <a:p>
            <a:pPr marL="285750" indent="-285750">
              <a:buFont typeface="Wingdings"/>
              <a:buChar char="q"/>
            </a:pPr>
            <a:r>
              <a:rPr lang="en-US" sz="1400" b="1">
                <a:highlight>
                  <a:srgbClr val="FFFF00"/>
                </a:highlight>
                <a:ea typeface="Calibri"/>
                <a:cs typeface="Calibri"/>
              </a:rPr>
              <a:t>amelioration of the correlation between their total return and the portfolios’ standard deviation</a:t>
            </a:r>
            <a:endParaRPr lang="en-US" sz="1400">
              <a:ea typeface="Calibri"/>
              <a:cs typeface="Calibri"/>
            </a:endParaRPr>
          </a:p>
        </p:txBody>
      </p:sp>
      <p:pic>
        <p:nvPicPr>
          <p:cNvPr id="26" name="Picture 26" descr="A picture containing screenshot, text, line, number&#10;&#10;Description automatically generated">
            <a:extLst>
              <a:ext uri="{FF2B5EF4-FFF2-40B4-BE49-F238E27FC236}">
                <a16:creationId xmlns:a16="http://schemas.microsoft.com/office/drawing/2014/main" id="{CBDAE66B-951C-35EE-E113-80963BFE2645}"/>
              </a:ext>
            </a:extLst>
          </p:cNvPr>
          <p:cNvPicPr>
            <a:picLocks noChangeAspect="1"/>
          </p:cNvPicPr>
          <p:nvPr/>
        </p:nvPicPr>
        <p:blipFill>
          <a:blip r:embed="rId7"/>
          <a:stretch>
            <a:fillRect/>
          </a:stretch>
        </p:blipFill>
        <p:spPr>
          <a:xfrm>
            <a:off x="163132" y="4509242"/>
            <a:ext cx="4793089" cy="2196869"/>
          </a:xfrm>
          <a:prstGeom prst="rect">
            <a:avLst/>
          </a:prstGeom>
        </p:spPr>
      </p:pic>
      <p:sp>
        <p:nvSpPr>
          <p:cNvPr id="27" name="TextBox 26">
            <a:extLst>
              <a:ext uri="{FF2B5EF4-FFF2-40B4-BE49-F238E27FC236}">
                <a16:creationId xmlns:a16="http://schemas.microsoft.com/office/drawing/2014/main" id="{A038AD6A-0244-B3DA-5347-829187803C42}"/>
              </a:ext>
            </a:extLst>
          </p:cNvPr>
          <p:cNvSpPr txBox="1"/>
          <p:nvPr/>
        </p:nvSpPr>
        <p:spPr>
          <a:xfrm>
            <a:off x="5029195" y="4518758"/>
            <a:ext cx="14445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Calibri"/>
            </a:endParaRPr>
          </a:p>
        </p:txBody>
      </p:sp>
      <p:grpSp>
        <p:nvGrpSpPr>
          <p:cNvPr id="378" name="Group 377">
            <a:extLst>
              <a:ext uri="{FF2B5EF4-FFF2-40B4-BE49-F238E27FC236}">
                <a16:creationId xmlns:a16="http://schemas.microsoft.com/office/drawing/2014/main" id="{66A6A307-8EB6-89AC-84B0-21B4C44511C6}"/>
              </a:ext>
            </a:extLst>
          </p:cNvPr>
          <p:cNvGrpSpPr/>
          <p:nvPr/>
        </p:nvGrpSpPr>
        <p:grpSpPr>
          <a:xfrm>
            <a:off x="4692361" y="4222661"/>
            <a:ext cx="1768541" cy="2093352"/>
            <a:chOff x="4617234" y="4158267"/>
            <a:chExt cx="1768541" cy="2093352"/>
          </a:xfrm>
        </p:grpSpPr>
        <p:sp>
          <p:nvSpPr>
            <p:cNvPr id="28" name="Rectangle 27">
              <a:extLst>
                <a:ext uri="{FF2B5EF4-FFF2-40B4-BE49-F238E27FC236}">
                  <a16:creationId xmlns:a16="http://schemas.microsoft.com/office/drawing/2014/main" id="{F5714B78-B07B-1E4F-3492-2C925C7A83A3}"/>
                </a:ext>
              </a:extLst>
            </p:cNvPr>
            <p:cNvSpPr/>
            <p:nvPr/>
          </p:nvSpPr>
          <p:spPr>
            <a:xfrm>
              <a:off x="4936902" y="4491507"/>
              <a:ext cx="1448873" cy="1760112"/>
            </a:xfrm>
            <a:prstGeom prst="rect">
              <a:avLst/>
            </a:prstGeom>
            <a:solidFill>
              <a:schemeClr val="accent1">
                <a:lumMod val="60000"/>
                <a:lumOff val="40000"/>
                <a:alpha val="81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bg1"/>
                  </a:solidFill>
                  <a:cs typeface="Calibri"/>
                </a:rPr>
                <a:t>Machine learning techniques in this use case follow a dynamic sliding window approach in a training-testing-evaluation procedure.</a:t>
              </a:r>
              <a:endParaRPr lang="en-US">
                <a:solidFill>
                  <a:schemeClr val="bg1"/>
                </a:solidFill>
              </a:endParaRPr>
            </a:p>
          </p:txBody>
        </p:sp>
        <p:sp>
          <p:nvSpPr>
            <p:cNvPr id="4" name="Arrow: Curved Down 3">
              <a:extLst>
                <a:ext uri="{FF2B5EF4-FFF2-40B4-BE49-F238E27FC236}">
                  <a16:creationId xmlns:a16="http://schemas.microsoft.com/office/drawing/2014/main" id="{35AFDEA3-D33A-9280-62C0-FA8BC7E6BD61}"/>
                </a:ext>
              </a:extLst>
            </p:cNvPr>
            <p:cNvSpPr/>
            <p:nvPr/>
          </p:nvSpPr>
          <p:spPr>
            <a:xfrm flipH="1">
              <a:off x="4617234" y="4158267"/>
              <a:ext cx="507246" cy="35019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6" name="TextBox 5">
            <a:extLst>
              <a:ext uri="{FF2B5EF4-FFF2-40B4-BE49-F238E27FC236}">
                <a16:creationId xmlns:a16="http://schemas.microsoft.com/office/drawing/2014/main" id="{FCADE7B0-CA76-1FA7-E2B5-D12B01E529A0}"/>
              </a:ext>
            </a:extLst>
          </p:cNvPr>
          <p:cNvSpPr txBox="1"/>
          <p:nvPr/>
        </p:nvSpPr>
        <p:spPr>
          <a:xfrm>
            <a:off x="7040394" y="62905"/>
            <a:ext cx="2482985" cy="307777"/>
          </a:xfrm>
          <a:prstGeom prst="rect">
            <a:avLst/>
          </a:prstGeom>
          <a:noFill/>
        </p:spPr>
        <p:txBody>
          <a:bodyPr wrap="square">
            <a:spAutoFit/>
          </a:bodyPr>
          <a:lstStyle/>
          <a:p>
            <a:r>
              <a:rPr lang="en-IN" sz="1400" b="1" u="sng">
                <a:highlight>
                  <a:srgbClr val="FFFF00"/>
                </a:highlight>
              </a:rPr>
              <a:t>Data landscape</a:t>
            </a:r>
          </a:p>
        </p:txBody>
      </p:sp>
      <p:graphicFrame>
        <p:nvGraphicFramePr>
          <p:cNvPr id="7" name="Diagram 6">
            <a:extLst>
              <a:ext uri="{FF2B5EF4-FFF2-40B4-BE49-F238E27FC236}">
                <a16:creationId xmlns:a16="http://schemas.microsoft.com/office/drawing/2014/main" id="{E23C03AF-F83A-AA1E-D238-941F1CC99894}"/>
              </a:ext>
            </a:extLst>
          </p:cNvPr>
          <p:cNvGraphicFramePr/>
          <p:nvPr>
            <p:extLst>
              <p:ext uri="{D42A27DB-BD31-4B8C-83A1-F6EECF244321}">
                <p14:modId xmlns:p14="http://schemas.microsoft.com/office/powerpoint/2010/main" val="3037725710"/>
              </p:ext>
            </p:extLst>
          </p:nvPr>
        </p:nvGraphicFramePr>
        <p:xfrm>
          <a:off x="7099975" y="-257160"/>
          <a:ext cx="4846807" cy="41793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TextBox 24">
            <a:extLst>
              <a:ext uri="{FF2B5EF4-FFF2-40B4-BE49-F238E27FC236}">
                <a16:creationId xmlns:a16="http://schemas.microsoft.com/office/drawing/2014/main" id="{C6320BF9-7CB4-451E-452D-11354AC6DFB5}"/>
              </a:ext>
            </a:extLst>
          </p:cNvPr>
          <p:cNvSpPr txBox="1"/>
          <p:nvPr/>
        </p:nvSpPr>
        <p:spPr>
          <a:xfrm>
            <a:off x="7042150" y="354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highlight>
                  <a:srgbClr val="FFFF00"/>
                </a:highlight>
                <a:cs typeface="Calibri"/>
              </a:rPr>
              <a:t>Data processing for DT model</a:t>
            </a:r>
          </a:p>
        </p:txBody>
      </p:sp>
      <p:graphicFrame>
        <p:nvGraphicFramePr>
          <p:cNvPr id="96" name="TextBox 1">
            <a:extLst>
              <a:ext uri="{FF2B5EF4-FFF2-40B4-BE49-F238E27FC236}">
                <a16:creationId xmlns:a16="http://schemas.microsoft.com/office/drawing/2014/main" id="{5612309B-10B9-2436-9AA6-AE0A888C4553}"/>
              </a:ext>
            </a:extLst>
          </p:cNvPr>
          <p:cNvGraphicFramePr/>
          <p:nvPr>
            <p:extLst>
              <p:ext uri="{D42A27DB-BD31-4B8C-83A1-F6EECF244321}">
                <p14:modId xmlns:p14="http://schemas.microsoft.com/office/powerpoint/2010/main" val="972471210"/>
              </p:ext>
            </p:extLst>
          </p:nvPr>
        </p:nvGraphicFramePr>
        <p:xfrm>
          <a:off x="6272861" y="3959314"/>
          <a:ext cx="5957688" cy="247522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TextBox 9">
            <a:extLst>
              <a:ext uri="{FF2B5EF4-FFF2-40B4-BE49-F238E27FC236}">
                <a16:creationId xmlns:a16="http://schemas.microsoft.com/office/drawing/2014/main" id="{9CDDBE99-E233-DEF2-0840-5DBFA37F4EAA}"/>
              </a:ext>
            </a:extLst>
          </p:cNvPr>
          <p:cNvSpPr txBox="1"/>
          <p:nvPr/>
        </p:nvSpPr>
        <p:spPr>
          <a:xfrm>
            <a:off x="325077" y="100293"/>
            <a:ext cx="6587393" cy="646331"/>
          </a:xfrm>
          <a:prstGeom prst="rect">
            <a:avLst/>
          </a:prstGeom>
          <a:noFill/>
        </p:spPr>
        <p:txBody>
          <a:bodyPr wrap="square">
            <a:spAutoFit/>
          </a:bodyPr>
          <a:lstStyle/>
          <a:p>
            <a:r>
              <a:rPr lang="en-US" sz="1800" b="1">
                <a:highlight>
                  <a:srgbClr val="FFFF00"/>
                </a:highlight>
                <a:cs typeface="Calibri"/>
              </a:rPr>
              <a:t>"Enhancing Treasury Management with Real-Time Warning System: Decision Trees in Foreign Exchange Market Analysis“(AIRMS-DT)</a:t>
            </a:r>
            <a:endParaRPr lang="en-US" sz="1800">
              <a:highlight>
                <a:srgbClr val="FFFF00"/>
              </a:highlight>
            </a:endParaRPr>
          </a:p>
        </p:txBody>
      </p:sp>
      <p:sp>
        <p:nvSpPr>
          <p:cNvPr id="5" name="Footer Placeholder 4">
            <a:extLst>
              <a:ext uri="{FF2B5EF4-FFF2-40B4-BE49-F238E27FC236}">
                <a16:creationId xmlns:a16="http://schemas.microsoft.com/office/drawing/2014/main" id="{B11642E2-A639-E430-82F0-23C45276BEE1}"/>
              </a:ext>
            </a:extLst>
          </p:cNvPr>
          <p:cNvSpPr>
            <a:spLocks noGrp="1"/>
          </p:cNvSpPr>
          <p:nvPr>
            <p:ph type="ftr" sz="quarter" idx="11"/>
          </p:nvPr>
        </p:nvSpPr>
        <p:spPr>
          <a:xfrm>
            <a:off x="3714750" y="6467365"/>
            <a:ext cx="8382000" cy="477491"/>
          </a:xfrm>
        </p:spPr>
        <p:txBody>
          <a:bodyPr/>
          <a:lstStyle/>
          <a:p>
            <a:r>
              <a:rPr lang="en-US" sz="900" dirty="0" err="1">
                <a:solidFill>
                  <a:schemeClr val="tx1"/>
                </a:solidFill>
                <a:latin typeface="Aharoni" panose="02010803020104030203" pitchFamily="2" charset="-79"/>
                <a:cs typeface="Aharoni" panose="02010803020104030203" pitchFamily="2" charset="-79"/>
              </a:rPr>
              <a:t>Chandrinos</a:t>
            </a:r>
            <a:r>
              <a:rPr lang="en-US" sz="900" dirty="0">
                <a:solidFill>
                  <a:schemeClr val="tx1"/>
                </a:solidFill>
                <a:latin typeface="Aharoni" panose="02010803020104030203" pitchFamily="2" charset="-79"/>
                <a:cs typeface="Aharoni" panose="02010803020104030203" pitchFamily="2" charset="-79"/>
              </a:rPr>
              <a:t>, S. K., </a:t>
            </a:r>
            <a:r>
              <a:rPr lang="en-US" sz="900" dirty="0" err="1">
                <a:solidFill>
                  <a:schemeClr val="tx1"/>
                </a:solidFill>
                <a:latin typeface="Aharoni" panose="02010803020104030203" pitchFamily="2" charset="-79"/>
                <a:cs typeface="Aharoni" panose="02010803020104030203" pitchFamily="2" charset="-79"/>
              </a:rPr>
              <a:t>Sakkas</a:t>
            </a:r>
            <a:r>
              <a:rPr lang="en-US" sz="900" dirty="0">
                <a:solidFill>
                  <a:schemeClr val="tx1"/>
                </a:solidFill>
                <a:latin typeface="Aharoni" panose="02010803020104030203" pitchFamily="2" charset="-79"/>
                <a:cs typeface="Aharoni" panose="02010803020104030203" pitchFamily="2" charset="-79"/>
              </a:rPr>
              <a:t>, G., &amp; </a:t>
            </a:r>
            <a:r>
              <a:rPr lang="en-US" sz="900" dirty="0" err="1">
                <a:solidFill>
                  <a:schemeClr val="tx1"/>
                </a:solidFill>
                <a:latin typeface="Aharoni" panose="02010803020104030203" pitchFamily="2" charset="-79"/>
                <a:cs typeface="Aharoni" panose="02010803020104030203" pitchFamily="2" charset="-79"/>
              </a:rPr>
              <a:t>Lagaros</a:t>
            </a:r>
            <a:r>
              <a:rPr lang="en-US" sz="900" dirty="0">
                <a:solidFill>
                  <a:schemeClr val="tx1"/>
                </a:solidFill>
                <a:latin typeface="Aharoni" panose="02010803020104030203" pitchFamily="2" charset="-79"/>
                <a:cs typeface="Aharoni" panose="02010803020104030203" pitchFamily="2" charset="-79"/>
              </a:rPr>
              <a:t>, N. D. (2018). AIRMS: A risk management tool using machine learning. Expert Systems with Applications, 105, 34-48.</a:t>
            </a:r>
          </a:p>
        </p:txBody>
      </p:sp>
    </p:spTree>
    <p:extLst>
      <p:ext uri="{BB962C8B-B14F-4D97-AF65-F5344CB8AC3E}">
        <p14:creationId xmlns:p14="http://schemas.microsoft.com/office/powerpoint/2010/main" val="260065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0" name="Rectangle 26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69510038-1521-466B-95BF-50DCC308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266" name="Group 265">
            <a:extLst>
              <a:ext uri="{FF2B5EF4-FFF2-40B4-BE49-F238E27FC236}">
                <a16:creationId xmlns:a16="http://schemas.microsoft.com/office/drawing/2014/main" id="{B3DE8EEA-0E18-43C4-85C8-EC85C625E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267" name="Oval 26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Shape 273">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2" name="TextBox 471">
            <a:extLst>
              <a:ext uri="{FF2B5EF4-FFF2-40B4-BE49-F238E27FC236}">
                <a16:creationId xmlns:a16="http://schemas.microsoft.com/office/drawing/2014/main" id="{0E7169B6-9FB0-D76A-6ADA-809ECEC16DE5}"/>
              </a:ext>
            </a:extLst>
          </p:cNvPr>
          <p:cNvSpPr txBox="1"/>
          <p:nvPr/>
        </p:nvSpPr>
        <p:spPr>
          <a:xfrm>
            <a:off x="18353" y="-228153"/>
            <a:ext cx="472184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IN" sz="1400" b="1">
                <a:highlight>
                  <a:srgbClr val="FFFF00"/>
                </a:highlight>
                <a:cs typeface="Calibri"/>
              </a:rPr>
              <a:t>ML models use input features to classify trading signals as either winning or losing trades. The goal is to assist investors in identifying profitable signals by combining multiple input features to predict the outcome of trading signals.</a:t>
            </a:r>
            <a:endParaRPr lang="en-US"/>
          </a:p>
        </p:txBody>
      </p:sp>
      <p:graphicFrame>
        <p:nvGraphicFramePr>
          <p:cNvPr id="661" name="TextBox 1">
            <a:extLst>
              <a:ext uri="{FF2B5EF4-FFF2-40B4-BE49-F238E27FC236}">
                <a16:creationId xmlns:a16="http://schemas.microsoft.com/office/drawing/2014/main" id="{34F41382-E418-CBC8-FE78-40F6F2378DD1}"/>
              </a:ext>
            </a:extLst>
          </p:cNvPr>
          <p:cNvGraphicFramePr/>
          <p:nvPr>
            <p:extLst>
              <p:ext uri="{D42A27DB-BD31-4B8C-83A1-F6EECF244321}">
                <p14:modId xmlns:p14="http://schemas.microsoft.com/office/powerpoint/2010/main" val="2598126940"/>
              </p:ext>
            </p:extLst>
          </p:nvPr>
        </p:nvGraphicFramePr>
        <p:xfrm>
          <a:off x="114329" y="1145576"/>
          <a:ext cx="4316025" cy="3633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9" name="Diagram 48">
            <a:extLst>
              <a:ext uri="{FF2B5EF4-FFF2-40B4-BE49-F238E27FC236}">
                <a16:creationId xmlns:a16="http://schemas.microsoft.com/office/drawing/2014/main" id="{152565E9-97FA-7BEB-08B0-20E48304B823}"/>
              </a:ext>
            </a:extLst>
          </p:cNvPr>
          <p:cNvGraphicFramePr/>
          <p:nvPr>
            <p:extLst>
              <p:ext uri="{D42A27DB-BD31-4B8C-83A1-F6EECF244321}">
                <p14:modId xmlns:p14="http://schemas.microsoft.com/office/powerpoint/2010/main" val="1042328737"/>
              </p:ext>
            </p:extLst>
          </p:nvPr>
        </p:nvGraphicFramePr>
        <p:xfrm>
          <a:off x="4741333" y="497417"/>
          <a:ext cx="7406288" cy="40397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79" name="TextBox 1778">
            <a:extLst>
              <a:ext uri="{FF2B5EF4-FFF2-40B4-BE49-F238E27FC236}">
                <a16:creationId xmlns:a16="http://schemas.microsoft.com/office/drawing/2014/main" id="{87E93853-C072-41EE-742C-EC7E194DFAAF}"/>
              </a:ext>
            </a:extLst>
          </p:cNvPr>
          <p:cNvSpPr txBox="1"/>
          <p:nvPr/>
        </p:nvSpPr>
        <p:spPr>
          <a:xfrm>
            <a:off x="4778062" y="66541"/>
            <a:ext cx="74117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a:cs typeface="Calibri"/>
              </a:rPr>
              <a:t>Result of AIRMS DT : A risk management tool for FX Exchange Market Analysis of the 5-currency pair.</a:t>
            </a:r>
          </a:p>
        </p:txBody>
      </p:sp>
      <p:sp>
        <p:nvSpPr>
          <p:cNvPr id="1780" name="TextBox 1779">
            <a:extLst>
              <a:ext uri="{FF2B5EF4-FFF2-40B4-BE49-F238E27FC236}">
                <a16:creationId xmlns:a16="http://schemas.microsoft.com/office/drawing/2014/main" id="{F7A6C03E-3B9B-9C6E-1315-D7D3D9E17ABF}"/>
              </a:ext>
            </a:extLst>
          </p:cNvPr>
          <p:cNvSpPr txBox="1"/>
          <p:nvPr/>
        </p:nvSpPr>
        <p:spPr>
          <a:xfrm>
            <a:off x="23611" y="4842456"/>
            <a:ext cx="3644721" cy="1854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a:highlight>
                  <a:srgbClr val="FFFF00"/>
                </a:highlight>
                <a:cs typeface="Calibri"/>
              </a:rPr>
              <a:t>Evaluation Metric:</a:t>
            </a:r>
          </a:p>
          <a:p>
            <a:r>
              <a:rPr lang="en-IN" sz="1200">
                <a:cs typeface="Calibri"/>
              </a:rPr>
              <a:t>The evaluation matric for our AIRMS DT algorithm is F1 score </a:t>
            </a:r>
          </a:p>
          <a:p>
            <a:pPr marL="171450" indent="-171450">
              <a:buFont typeface="Wingdings"/>
              <a:buChar char="q"/>
            </a:pPr>
            <a:r>
              <a:rPr lang="en-IN" sz="1200">
                <a:cs typeface="Calibri"/>
              </a:rPr>
              <a:t>High F1 score  means high precision(P) and recall(R) for the model. Predictions about the winning trades are usually correct</a:t>
            </a:r>
          </a:p>
          <a:p>
            <a:pPr marL="171450" indent="-171450">
              <a:buFont typeface="Wingdings"/>
              <a:buChar char="q"/>
            </a:pPr>
            <a:r>
              <a:rPr lang="en-IN" sz="1200">
                <a:cs typeface="Calibri"/>
              </a:rPr>
              <a:t>Good F1 : means model predicts correctly most of the winning trade not polluted by many loosing ones.</a:t>
            </a:r>
          </a:p>
        </p:txBody>
      </p:sp>
      <p:sp>
        <p:nvSpPr>
          <p:cNvPr id="1846" name="TextBox 1845">
            <a:extLst>
              <a:ext uri="{FF2B5EF4-FFF2-40B4-BE49-F238E27FC236}">
                <a16:creationId xmlns:a16="http://schemas.microsoft.com/office/drawing/2014/main" id="{D2956190-B86C-96E5-C651-F4CA1C106313}"/>
              </a:ext>
            </a:extLst>
          </p:cNvPr>
          <p:cNvSpPr txBox="1"/>
          <p:nvPr/>
        </p:nvSpPr>
        <p:spPr>
          <a:xfrm>
            <a:off x="4734984" y="5158316"/>
            <a:ext cx="555836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200"/>
              <a:t>The risk management system based on DT successfully improved negative returns and reduced the standard deviation of each currency pair.</a:t>
            </a:r>
            <a:endParaRPr lang="en-US" sz="1200">
              <a:cs typeface="Calibri"/>
            </a:endParaRPr>
          </a:p>
          <a:p>
            <a:pPr>
              <a:buChar char="•"/>
            </a:pPr>
            <a:r>
              <a:rPr lang="en-US" sz="1200"/>
              <a:t>AIRMS-DT prevented significant drawdowns in the original trading strategy, enhancing stability for investors.</a:t>
            </a:r>
            <a:endParaRPr lang="en-US" sz="1200">
              <a:cs typeface="Calibri"/>
            </a:endParaRPr>
          </a:p>
          <a:p>
            <a:pPr>
              <a:buChar char="•"/>
            </a:pPr>
            <a:r>
              <a:rPr lang="en-US" sz="1200"/>
              <a:t>The system also improved the total return for all currency pairs, demonstrating its capability to consistently generate high profits.</a:t>
            </a:r>
            <a:endParaRPr lang="en-US" sz="1200">
              <a:cs typeface="Calibri"/>
            </a:endParaRPr>
          </a:p>
          <a:p>
            <a:pPr>
              <a:buChar char="•"/>
            </a:pPr>
            <a:r>
              <a:rPr lang="en-US" sz="1200"/>
              <a:t>These observations highlight the stable predictive ability of the DT-based AIRMS, resulting in reduced fluctuations and increased profitability.</a:t>
            </a:r>
            <a:endParaRPr lang="en-US" sz="1200">
              <a:cs typeface="Calibri"/>
            </a:endParaRPr>
          </a:p>
        </p:txBody>
      </p:sp>
      <p:sp>
        <p:nvSpPr>
          <p:cNvPr id="1847" name="TextBox 1846">
            <a:extLst>
              <a:ext uri="{FF2B5EF4-FFF2-40B4-BE49-F238E27FC236}">
                <a16:creationId xmlns:a16="http://schemas.microsoft.com/office/drawing/2014/main" id="{42561805-E123-3913-F7DD-A27B44188E4C}"/>
              </a:ext>
            </a:extLst>
          </p:cNvPr>
          <p:cNvSpPr txBox="1"/>
          <p:nvPr/>
        </p:nvSpPr>
        <p:spPr>
          <a:xfrm>
            <a:off x="4724400" y="4830233"/>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u="sng">
                <a:highlight>
                  <a:srgbClr val="FFFF00"/>
                </a:highlight>
              </a:rPr>
              <a:t>Key Observations:</a:t>
            </a:r>
            <a:endParaRPr lang="en-US" u="sng">
              <a:highlight>
                <a:srgbClr val="FFFF00"/>
              </a:highlight>
            </a:endParaRPr>
          </a:p>
        </p:txBody>
      </p:sp>
    </p:spTree>
    <p:extLst>
      <p:ext uri="{BB962C8B-B14F-4D97-AF65-F5344CB8AC3E}">
        <p14:creationId xmlns:p14="http://schemas.microsoft.com/office/powerpoint/2010/main" val="348082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EAE2A43-8FD5-32F0-D9BA-EC14DE00C7CB}"/>
              </a:ext>
            </a:extLst>
          </p:cNvPr>
          <p:cNvGraphicFramePr>
            <a:graphicFrameLocks noGrp="1"/>
          </p:cNvGraphicFramePr>
          <p:nvPr>
            <p:extLst>
              <p:ext uri="{D42A27DB-BD31-4B8C-83A1-F6EECF244321}">
                <p14:modId xmlns:p14="http://schemas.microsoft.com/office/powerpoint/2010/main" val="1432430522"/>
              </p:ext>
            </p:extLst>
          </p:nvPr>
        </p:nvGraphicFramePr>
        <p:xfrm>
          <a:off x="542395" y="35137"/>
          <a:ext cx="5278491" cy="2923667"/>
        </p:xfrm>
        <a:graphic>
          <a:graphicData uri="http://schemas.openxmlformats.org/drawingml/2006/table">
            <a:tbl>
              <a:tblPr firstRow="1" bandRow="1">
                <a:tableStyleId>{5C22544A-7EE6-4342-B048-85BDC9FD1C3A}</a:tableStyleId>
              </a:tblPr>
              <a:tblGrid>
                <a:gridCol w="877897">
                  <a:extLst>
                    <a:ext uri="{9D8B030D-6E8A-4147-A177-3AD203B41FA5}">
                      <a16:colId xmlns:a16="http://schemas.microsoft.com/office/drawing/2014/main" val="1174495394"/>
                    </a:ext>
                  </a:extLst>
                </a:gridCol>
                <a:gridCol w="833446">
                  <a:extLst>
                    <a:ext uri="{9D8B030D-6E8A-4147-A177-3AD203B41FA5}">
                      <a16:colId xmlns:a16="http://schemas.microsoft.com/office/drawing/2014/main" val="3753760902"/>
                    </a:ext>
                  </a:extLst>
                </a:gridCol>
                <a:gridCol w="733432">
                  <a:extLst>
                    <a:ext uri="{9D8B030D-6E8A-4147-A177-3AD203B41FA5}">
                      <a16:colId xmlns:a16="http://schemas.microsoft.com/office/drawing/2014/main" val="746398214"/>
                    </a:ext>
                  </a:extLst>
                </a:gridCol>
                <a:gridCol w="966797">
                  <a:extLst>
                    <a:ext uri="{9D8B030D-6E8A-4147-A177-3AD203B41FA5}">
                      <a16:colId xmlns:a16="http://schemas.microsoft.com/office/drawing/2014/main" val="79590395"/>
                    </a:ext>
                  </a:extLst>
                </a:gridCol>
                <a:gridCol w="922346">
                  <a:extLst>
                    <a:ext uri="{9D8B030D-6E8A-4147-A177-3AD203B41FA5}">
                      <a16:colId xmlns:a16="http://schemas.microsoft.com/office/drawing/2014/main" val="3742035345"/>
                    </a:ext>
                  </a:extLst>
                </a:gridCol>
                <a:gridCol w="944573">
                  <a:extLst>
                    <a:ext uri="{9D8B030D-6E8A-4147-A177-3AD203B41FA5}">
                      <a16:colId xmlns:a16="http://schemas.microsoft.com/office/drawing/2014/main" val="2537913170"/>
                    </a:ext>
                  </a:extLst>
                </a:gridCol>
              </a:tblGrid>
              <a:tr h="887543">
                <a:tc>
                  <a:txBody>
                    <a:bodyPr/>
                    <a:lstStyle/>
                    <a:p>
                      <a:pPr fontAlgn="base"/>
                      <a:r>
                        <a:rPr lang="en-US" sz="1200">
                          <a:effectLst/>
                        </a:rPr>
                        <a:t>No. Of Signals​​</a:t>
                      </a:r>
                      <a:endParaRPr lang="en-US" b="1">
                        <a:solidFill>
                          <a:srgbClr val="FFFFFF"/>
                        </a:solidFill>
                        <a:effectLst/>
                      </a:endParaRPr>
                    </a:p>
                  </a:txBody>
                  <a:tcPr/>
                </a:tc>
                <a:tc>
                  <a:txBody>
                    <a:bodyPr/>
                    <a:lstStyle/>
                    <a:p>
                      <a:pPr fontAlgn="base"/>
                      <a:r>
                        <a:rPr lang="en-US" sz="1200">
                          <a:effectLst/>
                        </a:rPr>
                        <a:t>Profit/Loss (pips)​​</a:t>
                      </a:r>
                      <a:endParaRPr lang="en-US" b="1">
                        <a:solidFill>
                          <a:srgbClr val="FFFFFF"/>
                        </a:solidFill>
                        <a:effectLst/>
                      </a:endParaRPr>
                    </a:p>
                  </a:txBody>
                  <a:tcPr/>
                </a:tc>
                <a:tc>
                  <a:txBody>
                    <a:bodyPr/>
                    <a:lstStyle/>
                    <a:p>
                      <a:pPr fontAlgn="base"/>
                      <a:r>
                        <a:rPr lang="en-US" sz="1200">
                          <a:effectLst/>
                        </a:rPr>
                        <a:t>Prediction Without AIRMS​​</a:t>
                      </a:r>
                      <a:endParaRPr lang="en-US" b="1">
                        <a:solidFill>
                          <a:srgbClr val="FFFFFF"/>
                        </a:solidFill>
                        <a:effectLst/>
                      </a:endParaRPr>
                    </a:p>
                  </a:txBody>
                  <a:tcPr/>
                </a:tc>
                <a:tc>
                  <a:txBody>
                    <a:bodyPr/>
                    <a:lstStyle/>
                    <a:p>
                      <a:pPr fontAlgn="base"/>
                      <a:r>
                        <a:rPr lang="en-US" sz="1200">
                          <a:effectLst/>
                        </a:rPr>
                        <a:t>Prediction With​​</a:t>
                      </a:r>
                      <a:endParaRPr lang="en-US">
                        <a:effectLst/>
                      </a:endParaRPr>
                    </a:p>
                    <a:p>
                      <a:pPr fontAlgn="base"/>
                      <a:r>
                        <a:rPr lang="en-US" sz="1200">
                          <a:effectLst/>
                        </a:rPr>
                        <a:t> AIRMS-DT​​</a:t>
                      </a:r>
                      <a:endParaRPr lang="en-US" b="1">
                        <a:solidFill>
                          <a:srgbClr val="FFFFFF"/>
                        </a:solidFill>
                        <a:effectLst/>
                      </a:endParaRPr>
                    </a:p>
                  </a:txBody>
                  <a:tcPr/>
                </a:tc>
                <a:tc>
                  <a:txBody>
                    <a:bodyPr/>
                    <a:lstStyle/>
                    <a:p>
                      <a:pPr fontAlgn="base"/>
                      <a:r>
                        <a:rPr lang="en-US" sz="1200">
                          <a:effectLst/>
                        </a:rPr>
                        <a:t>Result Without ARIMS​​</a:t>
                      </a:r>
                      <a:endParaRPr lang="en-US">
                        <a:effectLst/>
                      </a:endParaRPr>
                    </a:p>
                    <a:p>
                      <a:pPr fontAlgn="base"/>
                      <a:r>
                        <a:rPr lang="en-US" sz="1200">
                          <a:effectLst/>
                        </a:rPr>
                        <a:t>(pips)​​</a:t>
                      </a:r>
                      <a:endParaRPr lang="en-US" b="1">
                        <a:solidFill>
                          <a:srgbClr val="FFFFFF"/>
                        </a:solidFill>
                        <a:effectLst/>
                      </a:endParaRPr>
                    </a:p>
                  </a:txBody>
                  <a:tcPr/>
                </a:tc>
                <a:tc>
                  <a:txBody>
                    <a:bodyPr/>
                    <a:lstStyle/>
                    <a:p>
                      <a:pPr fontAlgn="base"/>
                      <a:r>
                        <a:rPr lang="en-US" sz="1200">
                          <a:effectLst/>
                        </a:rPr>
                        <a:t>Results with AIRMS-DT​​</a:t>
                      </a:r>
                      <a:endParaRPr lang="en-US" b="1">
                        <a:solidFill>
                          <a:srgbClr val="FFFFFF"/>
                        </a:solidFill>
                        <a:effectLst/>
                      </a:endParaRPr>
                    </a:p>
                  </a:txBody>
                  <a:tcPr/>
                </a:tc>
                <a:extLst>
                  <a:ext uri="{0D108BD9-81ED-4DB2-BD59-A6C34878D82A}">
                    <a16:rowId xmlns:a16="http://schemas.microsoft.com/office/drawing/2014/main" val="2484964004"/>
                  </a:ext>
                </a:extLst>
              </a:tr>
              <a:tr h="339354">
                <a:tc>
                  <a:txBody>
                    <a:bodyPr/>
                    <a:lstStyle/>
                    <a:p>
                      <a:pPr fontAlgn="base"/>
                      <a:r>
                        <a:rPr lang="en-US" sz="1200">
                          <a:effectLst/>
                        </a:rPr>
                        <a:t>1​​</a:t>
                      </a:r>
                      <a:endParaRPr lang="en-US">
                        <a:effectLst/>
                      </a:endParaRPr>
                    </a:p>
                  </a:txBody>
                  <a:tcPr/>
                </a:tc>
                <a:tc>
                  <a:txBody>
                    <a:bodyPr/>
                    <a:lstStyle/>
                    <a:p>
                      <a:pPr fontAlgn="base"/>
                      <a:r>
                        <a:rPr lang="en-US" sz="1200">
                          <a:effectLst/>
                        </a:rPr>
                        <a:t>(28.40)​​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(28.40)​​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1662926175"/>
                  </a:ext>
                </a:extLst>
              </a:tr>
              <a:tr h="339354">
                <a:tc>
                  <a:txBody>
                    <a:bodyPr/>
                    <a:lstStyle/>
                    <a:p>
                      <a:pPr fontAlgn="base"/>
                      <a:r>
                        <a:rPr lang="en-US" sz="1200">
                          <a:effectLst/>
                        </a:rPr>
                        <a:t>2​​</a:t>
                      </a:r>
                      <a:endParaRPr lang="en-US">
                        <a:effectLst/>
                      </a:endParaRPr>
                    </a:p>
                  </a:txBody>
                  <a:tcPr/>
                </a:tc>
                <a:tc>
                  <a:txBody>
                    <a:bodyPr/>
                    <a:lstStyle/>
                    <a:p>
                      <a:pPr fontAlgn="base"/>
                      <a:r>
                        <a:rPr lang="en-US" sz="1200">
                          <a:effectLst/>
                        </a:rPr>
                        <a:t>(48.00)​​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(48.00)​​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871767705"/>
                  </a:ext>
                </a:extLst>
              </a:tr>
              <a:tr h="339354">
                <a:tc>
                  <a:txBody>
                    <a:bodyPr/>
                    <a:lstStyle/>
                    <a:p>
                      <a:pPr fontAlgn="base"/>
                      <a:r>
                        <a:rPr lang="en-US" sz="1200">
                          <a:effectLst/>
                        </a:rPr>
                        <a:t>3​​</a:t>
                      </a:r>
                      <a:endParaRPr lang="en-US">
                        <a:effectLst/>
                      </a:endParaRPr>
                    </a:p>
                  </a:txBody>
                  <a:tcPr/>
                </a:tc>
                <a:tc>
                  <a:txBody>
                    <a:bodyPr/>
                    <a:lstStyle/>
                    <a:p>
                      <a:pPr fontAlgn="base"/>
                      <a:r>
                        <a:rPr lang="en-US" sz="1200">
                          <a:effectLst/>
                        </a:rPr>
                        <a:t>143.40​​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143.40​​</a:t>
                      </a:r>
                      <a:endParaRPr lang="en-US">
                        <a:effectLst/>
                      </a:endParaRPr>
                    </a:p>
                  </a:txBody>
                  <a:tcPr/>
                </a:tc>
                <a:tc>
                  <a:txBody>
                    <a:bodyPr/>
                    <a:lstStyle/>
                    <a:p>
                      <a:pPr fontAlgn="base"/>
                      <a:r>
                        <a:rPr lang="en-US" sz="1200">
                          <a:effectLst/>
                        </a:rPr>
                        <a:t>143.40​​</a:t>
                      </a:r>
                      <a:endParaRPr lang="en-US">
                        <a:effectLst/>
                      </a:endParaRPr>
                    </a:p>
                  </a:txBody>
                  <a:tcPr/>
                </a:tc>
                <a:extLst>
                  <a:ext uri="{0D108BD9-81ED-4DB2-BD59-A6C34878D82A}">
                    <a16:rowId xmlns:a16="http://schemas.microsoft.com/office/drawing/2014/main" val="178409177"/>
                  </a:ext>
                </a:extLst>
              </a:tr>
              <a:tr h="339354">
                <a:tc>
                  <a:txBody>
                    <a:bodyPr/>
                    <a:lstStyle/>
                    <a:p>
                      <a:pPr fontAlgn="base"/>
                      <a:r>
                        <a:rPr lang="en-US" sz="1200">
                          <a:effectLst/>
                        </a:rPr>
                        <a:t>4​​</a:t>
                      </a:r>
                      <a:endParaRPr lang="en-US">
                        <a:effectLst/>
                      </a:endParaRPr>
                    </a:p>
                  </a:txBody>
                  <a:tcPr/>
                </a:tc>
                <a:tc>
                  <a:txBody>
                    <a:bodyPr/>
                    <a:lstStyle/>
                    <a:p>
                      <a:pPr fontAlgn="base"/>
                      <a:r>
                        <a:rPr lang="en-US" sz="1200">
                          <a:effectLst/>
                        </a:rPr>
                        <a:t>53.60​​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53.60​​</a:t>
                      </a:r>
                      <a:endParaRPr lang="en-US">
                        <a:effectLst/>
                      </a:endParaRPr>
                    </a:p>
                  </a:txBody>
                  <a:tcPr/>
                </a:tc>
                <a:tc>
                  <a:txBody>
                    <a:bodyPr/>
                    <a:lstStyle/>
                    <a:p>
                      <a:pPr fontAlgn="base"/>
                      <a:r>
                        <a:rPr lang="en-US" sz="1200">
                          <a:effectLst/>
                        </a:rPr>
                        <a:t>53.60​​</a:t>
                      </a:r>
                      <a:endParaRPr lang="en-US">
                        <a:effectLst/>
                      </a:endParaRPr>
                    </a:p>
                  </a:txBody>
                  <a:tcPr/>
                </a:tc>
                <a:extLst>
                  <a:ext uri="{0D108BD9-81ED-4DB2-BD59-A6C34878D82A}">
                    <a16:rowId xmlns:a16="http://schemas.microsoft.com/office/drawing/2014/main" val="1660753246"/>
                  </a:ext>
                </a:extLst>
              </a:tr>
              <a:tr h="339354">
                <a:tc>
                  <a:txBody>
                    <a:bodyPr/>
                    <a:lstStyle/>
                    <a:p>
                      <a:pPr fontAlgn="base"/>
                      <a:r>
                        <a:rPr lang="en-US" sz="1200">
                          <a:effectLst/>
                        </a:rPr>
                        <a:t>5​​</a:t>
                      </a:r>
                      <a:endParaRPr lang="en-US">
                        <a:effectLst/>
                      </a:endParaRPr>
                    </a:p>
                  </a:txBody>
                  <a:tcPr/>
                </a:tc>
                <a:tc>
                  <a:txBody>
                    <a:bodyPr/>
                    <a:lstStyle/>
                    <a:p>
                      <a:pPr fontAlgn="base"/>
                      <a:r>
                        <a:rPr lang="en-US" sz="1200">
                          <a:effectLst/>
                        </a:rPr>
                        <a:t>153.50​​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153.50​​</a:t>
                      </a:r>
                      <a:endParaRPr lang="en-US">
                        <a:effectLst/>
                      </a:endParaRPr>
                    </a:p>
                  </a:txBody>
                  <a:tcPr/>
                </a:tc>
                <a:tc>
                  <a:txBody>
                    <a:bodyPr/>
                    <a:lstStyle/>
                    <a:p>
                      <a:pPr fontAlgn="base"/>
                      <a:r>
                        <a:rPr lang="en-US" sz="1200">
                          <a:effectLst/>
                        </a:rPr>
                        <a:t>153.50​​</a:t>
                      </a:r>
                      <a:endParaRPr lang="en-US">
                        <a:effectLst/>
                      </a:endParaRPr>
                    </a:p>
                  </a:txBody>
                  <a:tcPr/>
                </a:tc>
                <a:extLst>
                  <a:ext uri="{0D108BD9-81ED-4DB2-BD59-A6C34878D82A}">
                    <a16:rowId xmlns:a16="http://schemas.microsoft.com/office/drawing/2014/main" val="4105507278"/>
                  </a:ext>
                </a:extLst>
              </a:tr>
              <a:tr h="339354">
                <a:tc>
                  <a:txBody>
                    <a:bodyPr/>
                    <a:lstStyle/>
                    <a:p>
                      <a:pPr fontAlgn="base"/>
                      <a:r>
                        <a:rPr lang="en-US" sz="1200">
                          <a:effectLst/>
                        </a:rPr>
                        <a:t>6​​</a:t>
                      </a:r>
                      <a:endParaRPr lang="en-US">
                        <a:effectLst/>
                      </a:endParaRPr>
                    </a:p>
                  </a:txBody>
                  <a:tcPr/>
                </a:tc>
                <a:tc>
                  <a:txBody>
                    <a:bodyPr/>
                    <a:lstStyle/>
                    <a:p>
                      <a:pPr fontAlgn="base"/>
                      <a:r>
                        <a:rPr lang="en-US" sz="1200">
                          <a:effectLst/>
                        </a:rPr>
                        <a:t>(15.60)​​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(15.60)​​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1214043481"/>
                  </a:ext>
                </a:extLst>
              </a:tr>
            </a:tbl>
          </a:graphicData>
        </a:graphic>
      </p:graphicFrame>
      <p:sp>
        <p:nvSpPr>
          <p:cNvPr id="4" name="TextBox 3">
            <a:extLst>
              <a:ext uri="{FF2B5EF4-FFF2-40B4-BE49-F238E27FC236}">
                <a16:creationId xmlns:a16="http://schemas.microsoft.com/office/drawing/2014/main" id="{4C3B6C13-D115-5DC7-17F2-570E8BD76D29}"/>
              </a:ext>
            </a:extLst>
          </p:cNvPr>
          <p:cNvSpPr txBox="1"/>
          <p:nvPr/>
        </p:nvSpPr>
        <p:spPr>
          <a:xfrm>
            <a:off x="410103" y="3008313"/>
            <a:ext cx="56303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Predictions of AIRMS-DT :2010 in GBP/USD signal "1" indicating profitable signals that result in trades and "-1" indicating non-profitable signals that are ignored. The total return for each AIRMS is calculated based on these trades. The "Without AIRMS" column represents the original MRB trading strategy where all signals are traded.</a:t>
            </a:r>
          </a:p>
        </p:txBody>
      </p:sp>
      <p:sp>
        <p:nvSpPr>
          <p:cNvPr id="2" name="Arrow: Curved Up 1">
            <a:extLst>
              <a:ext uri="{FF2B5EF4-FFF2-40B4-BE49-F238E27FC236}">
                <a16:creationId xmlns:a16="http://schemas.microsoft.com/office/drawing/2014/main" id="{C2738D30-2038-4FD6-91B4-6A7EE9A44CD4}"/>
              </a:ext>
            </a:extLst>
          </p:cNvPr>
          <p:cNvSpPr/>
          <p:nvPr/>
        </p:nvSpPr>
        <p:spPr>
          <a:xfrm rot="5400000" flipH="1">
            <a:off x="-4865" y="2738335"/>
            <a:ext cx="564975" cy="341239"/>
          </a:xfrm>
          <a:prstGeom prst="curvedUpArrow">
            <a:avLst>
              <a:gd name="adj1" fmla="val 25000"/>
              <a:gd name="adj2" fmla="val 82783"/>
              <a:gd name="adj3" fmla="val 562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6" name="Table 5">
            <a:extLst>
              <a:ext uri="{FF2B5EF4-FFF2-40B4-BE49-F238E27FC236}">
                <a16:creationId xmlns:a16="http://schemas.microsoft.com/office/drawing/2014/main" id="{3F8D7958-B77E-DBE4-B25C-A45D51BEBDBF}"/>
              </a:ext>
            </a:extLst>
          </p:cNvPr>
          <p:cNvGraphicFramePr>
            <a:graphicFrameLocks noGrp="1"/>
          </p:cNvGraphicFramePr>
          <p:nvPr>
            <p:extLst>
              <p:ext uri="{D42A27DB-BD31-4B8C-83A1-F6EECF244321}">
                <p14:modId xmlns:p14="http://schemas.microsoft.com/office/powerpoint/2010/main" val="1899952061"/>
              </p:ext>
            </p:extLst>
          </p:nvPr>
        </p:nvGraphicFramePr>
        <p:xfrm>
          <a:off x="207898" y="3889647"/>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220.14</a:t>
                      </a:r>
                    </a:p>
                  </a:txBody>
                  <a:tcPr/>
                </a:tc>
                <a:tc>
                  <a:txBody>
                    <a:bodyPr/>
                    <a:lstStyle/>
                    <a:p>
                      <a:pPr fontAlgn="base"/>
                      <a:r>
                        <a:rPr lang="en-US" sz="1800">
                          <a:effectLst/>
                        </a:rPr>
                        <a:t>621.46​</a:t>
                      </a:r>
                      <a:endParaRPr lang="en-US">
                        <a:effectLst/>
                      </a:endParaRPr>
                    </a:p>
                  </a:txBody>
                  <a:tcPr/>
                </a:tc>
                <a:tc>
                  <a:txBody>
                    <a:bodyPr/>
                    <a:lstStyle/>
                    <a:p>
                      <a:pPr fontAlgn="base"/>
                      <a:r>
                        <a:rPr lang="en-US" sz="1800">
                          <a:effectLst/>
                        </a:rPr>
                        <a:t>31.44​</a:t>
                      </a:r>
                      <a:endParaRPr lang="en-US">
                        <a:effectLst/>
                      </a:endParaRPr>
                    </a:p>
                  </a:txBody>
                  <a:tcPr/>
                </a:tc>
                <a:tc>
                  <a:txBody>
                    <a:bodyPr/>
                    <a:lstStyle/>
                    <a:p>
                      <a:pPr fontAlgn="base"/>
                      <a:r>
                        <a:rPr lang="en-US" sz="1800">
                          <a:effectLst/>
                        </a:rPr>
                        <a:t>29.82​</a:t>
                      </a:r>
                      <a:endParaRPr lang="en-US">
                        <a:effectLst/>
                      </a:endParaRPr>
                    </a:p>
                  </a:txBody>
                  <a:tcPr/>
                </a:tc>
                <a:tc>
                  <a:txBody>
                    <a:bodyPr/>
                    <a:lstStyle/>
                    <a:p>
                      <a:pPr fontAlgn="base"/>
                      <a:r>
                        <a:rPr lang="en-US" sz="1800">
                          <a:effectLst/>
                        </a:rPr>
                        <a:t>19.70​</a:t>
                      </a:r>
                      <a:endParaRPr lang="en-US">
                        <a:effectLst/>
                      </a:endParaRPr>
                    </a:p>
                  </a:txBody>
                  <a:tcPr/>
                </a:tc>
                <a:tc>
                  <a:txBody>
                    <a:bodyPr/>
                    <a:lstStyle/>
                    <a:p>
                      <a:pPr fontAlgn="base"/>
                      <a:r>
                        <a:rPr lang="en-US" sz="1800">
                          <a:effectLst/>
                        </a:rPr>
                        <a:t>1.47​</a:t>
                      </a:r>
                      <a:endParaRPr lang="en-US">
                        <a:effectLst/>
                      </a:endParaRPr>
                    </a:p>
                  </a:txBody>
                  <a:tcPr/>
                </a:tc>
                <a:extLst>
                  <a:ext uri="{0D108BD9-81ED-4DB2-BD59-A6C34878D82A}">
                    <a16:rowId xmlns:a16="http://schemas.microsoft.com/office/drawing/2014/main" val="412247002"/>
                  </a:ext>
                </a:extLst>
              </a:tr>
            </a:tbl>
          </a:graphicData>
        </a:graphic>
      </p:graphicFrame>
      <p:graphicFrame>
        <p:nvGraphicFramePr>
          <p:cNvPr id="7" name="Table 6">
            <a:extLst>
              <a:ext uri="{FF2B5EF4-FFF2-40B4-BE49-F238E27FC236}">
                <a16:creationId xmlns:a16="http://schemas.microsoft.com/office/drawing/2014/main" id="{349E0C20-8F55-133E-7C5F-F5E568ED86F0}"/>
              </a:ext>
            </a:extLst>
          </p:cNvPr>
          <p:cNvGraphicFramePr>
            <a:graphicFrameLocks noGrp="1"/>
          </p:cNvGraphicFramePr>
          <p:nvPr>
            <p:extLst>
              <p:ext uri="{D42A27DB-BD31-4B8C-83A1-F6EECF244321}">
                <p14:modId xmlns:p14="http://schemas.microsoft.com/office/powerpoint/2010/main" val="610129210"/>
              </p:ext>
            </p:extLst>
          </p:nvPr>
        </p:nvGraphicFramePr>
        <p:xfrm>
          <a:off x="219103" y="4909382"/>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178.35</a:t>
                      </a:r>
                    </a:p>
                  </a:txBody>
                  <a:tcPr/>
                </a:tc>
                <a:tc>
                  <a:txBody>
                    <a:bodyPr/>
                    <a:lstStyle/>
                    <a:p>
                      <a:pPr fontAlgn="base"/>
                      <a:r>
                        <a:rPr lang="en-US" sz="1800">
                          <a:effectLst/>
                        </a:rPr>
                        <a:t>621.46​</a:t>
                      </a:r>
                      <a:endParaRPr lang="en-US">
                        <a:effectLst/>
                      </a:endParaRPr>
                    </a:p>
                  </a:txBody>
                  <a:tcPr/>
                </a:tc>
                <a:tc>
                  <a:txBody>
                    <a:bodyPr/>
                    <a:lstStyle/>
                    <a:p>
                      <a:pPr fontAlgn="base"/>
                      <a:r>
                        <a:rPr lang="en-US" sz="1800">
                          <a:effectLst/>
                        </a:rPr>
                        <a:t>31.44​</a:t>
                      </a:r>
                      <a:endParaRPr lang="en-US">
                        <a:effectLst/>
                      </a:endParaRPr>
                    </a:p>
                  </a:txBody>
                  <a:tcPr/>
                </a:tc>
                <a:tc>
                  <a:txBody>
                    <a:bodyPr/>
                    <a:lstStyle/>
                    <a:p>
                      <a:pPr fontAlgn="base"/>
                      <a:r>
                        <a:rPr lang="en-US" sz="1800">
                          <a:effectLst/>
                        </a:rPr>
                        <a:t>29.82​</a:t>
                      </a:r>
                      <a:endParaRPr lang="en-US">
                        <a:effectLst/>
                      </a:endParaRPr>
                    </a:p>
                  </a:txBody>
                  <a:tcPr/>
                </a:tc>
                <a:tc>
                  <a:txBody>
                    <a:bodyPr/>
                    <a:lstStyle/>
                    <a:p>
                      <a:pPr fontAlgn="base"/>
                      <a:r>
                        <a:rPr lang="en-US" sz="1800">
                          <a:effectLst/>
                        </a:rPr>
                        <a:t>19.70​</a:t>
                      </a:r>
                      <a:endParaRPr lang="en-US">
                        <a:effectLst/>
                      </a:endParaRPr>
                    </a:p>
                  </a:txBody>
                  <a:tcPr/>
                </a:tc>
                <a:tc>
                  <a:txBody>
                    <a:bodyPr/>
                    <a:lstStyle/>
                    <a:p>
                      <a:pPr fontAlgn="base"/>
                      <a:r>
                        <a:rPr lang="en-US" sz="1800">
                          <a:effectLst/>
                        </a:rPr>
                        <a:t>1.47​</a:t>
                      </a:r>
                      <a:endParaRPr lang="en-US">
                        <a:effectLst/>
                      </a:endParaRPr>
                    </a:p>
                  </a:txBody>
                  <a:tcPr/>
                </a:tc>
                <a:extLst>
                  <a:ext uri="{0D108BD9-81ED-4DB2-BD59-A6C34878D82A}">
                    <a16:rowId xmlns:a16="http://schemas.microsoft.com/office/drawing/2014/main" val="412247002"/>
                  </a:ext>
                </a:extLst>
              </a:tr>
            </a:tbl>
          </a:graphicData>
        </a:graphic>
      </p:graphicFrame>
      <p:sp>
        <p:nvSpPr>
          <p:cNvPr id="8" name="TextBox 7">
            <a:extLst>
              <a:ext uri="{FF2B5EF4-FFF2-40B4-BE49-F238E27FC236}">
                <a16:creationId xmlns:a16="http://schemas.microsoft.com/office/drawing/2014/main" id="{5DB6AAFB-B56F-D69B-800A-59FFF994DC22}"/>
              </a:ext>
            </a:extLst>
          </p:cNvPr>
          <p:cNvSpPr txBox="1"/>
          <p:nvPr/>
        </p:nvSpPr>
        <p:spPr>
          <a:xfrm>
            <a:off x="7765676" y="4101352"/>
            <a:ext cx="21515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Evaluation metrices for KCP-DT</a:t>
            </a:r>
          </a:p>
        </p:txBody>
      </p:sp>
      <p:sp>
        <p:nvSpPr>
          <p:cNvPr id="9" name="TextBox 8">
            <a:extLst>
              <a:ext uri="{FF2B5EF4-FFF2-40B4-BE49-F238E27FC236}">
                <a16:creationId xmlns:a16="http://schemas.microsoft.com/office/drawing/2014/main" id="{5FE22095-CC53-0BDF-BC40-365CBE942A01}"/>
              </a:ext>
            </a:extLst>
          </p:cNvPr>
          <p:cNvSpPr txBox="1"/>
          <p:nvPr/>
        </p:nvSpPr>
        <p:spPr>
          <a:xfrm>
            <a:off x="7765675" y="5020234"/>
            <a:ext cx="19162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Evaluation metrices for KCP2</a:t>
            </a:r>
            <a:endParaRPr lang="en-US" sz="1200"/>
          </a:p>
        </p:txBody>
      </p:sp>
      <p:sp>
        <p:nvSpPr>
          <p:cNvPr id="10" name="TextBox 9">
            <a:extLst>
              <a:ext uri="{FF2B5EF4-FFF2-40B4-BE49-F238E27FC236}">
                <a16:creationId xmlns:a16="http://schemas.microsoft.com/office/drawing/2014/main" id="{6B0846B2-FDCF-DB02-1C4B-D2473B8F2A89}"/>
              </a:ext>
            </a:extLst>
          </p:cNvPr>
          <p:cNvSpPr txBox="1"/>
          <p:nvPr/>
        </p:nvSpPr>
        <p:spPr>
          <a:xfrm>
            <a:off x="7597587" y="638735"/>
            <a:ext cx="304239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Reference :</a:t>
            </a:r>
          </a:p>
          <a:p>
            <a:r>
              <a:rPr lang="en-US" dirty="0">
                <a:cs typeface="Calibri"/>
                <a:hlinkClick r:id="rId2"/>
              </a:rPr>
              <a:t>AIRMS: A risk Management tool using machine learning</a:t>
            </a:r>
          </a:p>
          <a:p>
            <a:endParaRPr lang="en-US" dirty="0">
              <a:cs typeface="Calibri"/>
            </a:endParaRPr>
          </a:p>
        </p:txBody>
      </p:sp>
      <p:sp>
        <p:nvSpPr>
          <p:cNvPr id="11" name="Footer Placeholder 10">
            <a:extLst>
              <a:ext uri="{FF2B5EF4-FFF2-40B4-BE49-F238E27FC236}">
                <a16:creationId xmlns:a16="http://schemas.microsoft.com/office/drawing/2014/main" id="{74C2DC2C-E0E5-1A96-CD87-625315E2A052}"/>
              </a:ext>
            </a:extLst>
          </p:cNvPr>
          <p:cNvSpPr>
            <a:spLocks noGrp="1"/>
          </p:cNvSpPr>
          <p:nvPr>
            <p:ph type="ftr" sz="quarter" idx="11"/>
          </p:nvPr>
        </p:nvSpPr>
        <p:spPr>
          <a:xfrm>
            <a:off x="1524000" y="6447963"/>
            <a:ext cx="9315449" cy="526932"/>
          </a:xfrm>
        </p:spPr>
        <p:txBody>
          <a:bodyPr/>
          <a:lstStyle/>
          <a:p>
            <a:r>
              <a:rPr lang="en-US" dirty="0" err="1">
                <a:solidFill>
                  <a:srgbClr val="020C21"/>
                </a:solidFill>
                <a:latin typeface="Aharoni" panose="02010803020104030203" pitchFamily="2" charset="-79"/>
                <a:cs typeface="Aharoni" panose="02010803020104030203" pitchFamily="2" charset="-79"/>
              </a:rPr>
              <a:t>Chandrinos</a:t>
            </a:r>
            <a:r>
              <a:rPr lang="en-US" dirty="0">
                <a:solidFill>
                  <a:srgbClr val="020C21"/>
                </a:solidFill>
                <a:latin typeface="Aharoni" panose="02010803020104030203" pitchFamily="2" charset="-79"/>
                <a:cs typeface="Aharoni" panose="02010803020104030203" pitchFamily="2" charset="-79"/>
              </a:rPr>
              <a:t>, S. K., </a:t>
            </a:r>
            <a:r>
              <a:rPr lang="en-US" dirty="0" err="1">
                <a:solidFill>
                  <a:srgbClr val="020C21"/>
                </a:solidFill>
                <a:latin typeface="Aharoni" panose="02010803020104030203" pitchFamily="2" charset="-79"/>
                <a:cs typeface="Aharoni" panose="02010803020104030203" pitchFamily="2" charset="-79"/>
              </a:rPr>
              <a:t>Sakkas</a:t>
            </a:r>
            <a:r>
              <a:rPr lang="en-US" dirty="0">
                <a:solidFill>
                  <a:srgbClr val="020C21"/>
                </a:solidFill>
                <a:latin typeface="Aharoni" panose="02010803020104030203" pitchFamily="2" charset="-79"/>
                <a:cs typeface="Aharoni" panose="02010803020104030203" pitchFamily="2" charset="-79"/>
              </a:rPr>
              <a:t>, G., &amp; </a:t>
            </a:r>
            <a:r>
              <a:rPr lang="en-US" dirty="0" err="1">
                <a:solidFill>
                  <a:srgbClr val="020C21"/>
                </a:solidFill>
                <a:latin typeface="Aharoni" panose="02010803020104030203" pitchFamily="2" charset="-79"/>
                <a:cs typeface="Aharoni" panose="02010803020104030203" pitchFamily="2" charset="-79"/>
              </a:rPr>
              <a:t>Lagaros</a:t>
            </a:r>
            <a:r>
              <a:rPr lang="en-US" dirty="0">
                <a:solidFill>
                  <a:srgbClr val="020C21"/>
                </a:solidFill>
                <a:latin typeface="Aharoni" panose="02010803020104030203" pitchFamily="2" charset="-79"/>
                <a:cs typeface="Aharoni" panose="02010803020104030203" pitchFamily="2" charset="-79"/>
              </a:rPr>
              <a:t>, N. D. (2018).AIRMS: A risk management tool using machine learning. Expert Systems with Applications, 105, 34-48</a:t>
            </a:r>
            <a:r>
              <a:rPr lang="en-US" dirty="0"/>
              <a:t>.</a:t>
            </a:r>
          </a:p>
        </p:txBody>
      </p:sp>
    </p:spTree>
    <p:extLst>
      <p:ext uri="{BB962C8B-B14F-4D97-AF65-F5344CB8AC3E}">
        <p14:creationId xmlns:p14="http://schemas.microsoft.com/office/powerpoint/2010/main" val="314800460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4828</Words>
  <Application>Microsoft Office PowerPoint</Application>
  <PresentationFormat>Widescreen</PresentationFormat>
  <Paragraphs>508</Paragraphs>
  <Slides>15</Slides>
  <Notes>1</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ConfettiVTI</vt:lpstr>
      <vt:lpstr>EY dark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Naj Kashyap</cp:lastModifiedBy>
  <cp:revision>2</cp:revision>
  <dcterms:created xsi:type="dcterms:W3CDTF">2023-06-26T07:13:00Z</dcterms:created>
  <dcterms:modified xsi:type="dcterms:W3CDTF">2023-07-07T19:09:00Z</dcterms:modified>
</cp:coreProperties>
</file>